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emf" ContentType="image/x-emf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chart2.xml" ContentType="application/vnd.openxmlformats-officedocument.drawingml.char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charts/style1.xml" ContentType="application/vnd.ms-office.chartstyl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Series 1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rope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Sheet1!$A$2:$A$5</c:f>
              <c:strCache>
                <c:ptCount val="4"/>
                <c:pt idx="0">
                  <c:v xml:space="preserve">Category 1</c:v>
                </c:pt>
                <c:pt idx="1">
                  <c:v xml:space="preserve">Category 2</c:v>
                </c:pt>
                <c:pt idx="2">
                  <c:v xml:space="preserve">Category 3</c:v>
                </c:pt>
                <c:pt idx="3">
                  <c:v xml:space="preserve"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 xml:space="preserve">Series 2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rope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Sheet1!$A$2:$A$5</c:f>
              <c:strCache>
                <c:ptCount val="4"/>
                <c:pt idx="0">
                  <c:v xml:space="preserve">Category 1</c:v>
                </c:pt>
                <c:pt idx="1">
                  <c:v xml:space="preserve">Category 2</c:v>
                </c:pt>
                <c:pt idx="2">
                  <c:v xml:space="preserve">Category 3</c:v>
                </c:pt>
                <c:pt idx="3">
                  <c:v xml:space="preserve"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 xml:space="preserve">Series 3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rope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Sheet1!$A$2:$A$5</c:f>
              <c:strCache>
                <c:ptCount val="4"/>
                <c:pt idx="0">
                  <c:v xml:space="preserve">Category 1</c:v>
                </c:pt>
                <c:pt idx="1">
                  <c:v xml:space="preserve">Category 2</c:v>
                </c:pt>
                <c:pt idx="2">
                  <c:v xml:space="preserve">Category 3</c:v>
                </c:pt>
                <c:pt idx="3">
                  <c:v xml:space="preserve"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75"/>
        <c:axId val="1628765056"/>
        <c:axId val="1628766736"/>
      </c:barChart>
      <c:catAx>
        <c:axId val="16287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Manrope"/>
                <a:ea typeface="+mn-ea"/>
                <a:cs typeface="+mn-cs"/>
              </a:defRPr>
            </a:pPr>
            <a:endParaRPr lang="ru-RU"/>
          </a:p>
        </c:txPr>
        <c:crossAx val="1628766736"/>
        <c:crosses val="autoZero"/>
        <c:auto val="1"/>
        <c:lblAlgn val="ctr"/>
        <c:lblOffset val="100"/>
        <c:noMultiLvlLbl val="0"/>
      </c:catAx>
      <c:valAx>
        <c:axId val="162876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Manrope"/>
                <a:ea typeface="+mn-ea"/>
                <a:cs typeface="+mn-cs"/>
              </a:defRPr>
            </a:pPr>
            <a:endParaRPr lang="ru-RU"/>
          </a:p>
        </c:txPr>
        <c:crossAx val="1628765056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Manrope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42912" y="1449388"/>
      <a:ext cx="5473701" cy="4787900"/>
    </a:xfrm>
    <a:prstGeom prst="rect">
      <a:avLst/>
    </a:prstGeom>
    <a:solidFill>
      <a:schemeClr val="bg2">
        <a:alpha val="2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Manrope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 bwMode="auto">
            <a:prstGeom prst="rect">
              <a:avLst/>
            </a:prstGeom>
            <a:ln>
              <a:noFill/>
            </a:ln>
          </c:spPr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 xml:space="preserve">1st Qtr</c:v>
                </c:pt>
                <c:pt idx="1">
                  <c:v xml:space="preserve">2nd Qtr</c:v>
                </c:pt>
                <c:pt idx="2">
                  <c:v xml:space="preserve">3rd Qtr</c:v>
                </c:pt>
                <c:pt idx="3">
                  <c:v xml:space="preserve"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Manrope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6291263" y="1449388"/>
      <a:ext cx="5457825" cy="4787900"/>
    </a:xfrm>
    <a:prstGeom prst="rect">
      <a:avLst/>
    </a:prstGeom>
    <a:solidFill>
      <a:schemeClr val="bg2">
        <a:alpha val="2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image" Target="../media/image4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Обложка с крупным заголовком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hidden="0"/>
          <p:cNvPicPr>
            <a:picLocks noChangeAspect="1"/>
          </p:cNvPicPr>
          <p:nvPr isPhoto="0" userDrawn="1"/>
        </p:nvPicPr>
        <p:blipFill>
          <a:blip r:embed="rId2"/>
          <a:srcRect l="-12352" t="0" r="0" b="0"/>
          <a:stretch/>
        </p:blipFill>
        <p:spPr bwMode="auto">
          <a:xfrm>
            <a:off x="4591050" y="0"/>
            <a:ext cx="7600950" cy="6858000"/>
          </a:xfrm>
          <a:prstGeom prst="rect">
            <a:avLst/>
          </a:prstGeom>
        </p:spPr>
      </p:pic>
      <p:sp>
        <p:nvSpPr>
          <p:cNvPr id="6" name="Right Triangle 5" hidden="0"/>
          <p:cNvSpPr/>
          <p:nvPr isPhoto="0" userDrawn="1"/>
        </p:nvSpPr>
        <p:spPr bwMode="auto">
          <a:xfrm rot="10800000" flipH="1">
            <a:off x="7018679" y="0"/>
            <a:ext cx="233569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6" hidden="0"/>
          <p:cNvSpPr/>
          <p:nvPr isPhoto="0" userDrawn="1"/>
        </p:nvSpPr>
        <p:spPr bwMode="auto">
          <a:xfrm>
            <a:off x="0" y="0"/>
            <a:ext cx="70286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411365" y="3013255"/>
            <a:ext cx="6397849" cy="738664"/>
          </a:xfrm>
        </p:spPr>
        <p:txBody>
          <a:bodyPr wrap="square" anchor="b">
            <a:sp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доклада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411365" y="4012270"/>
            <a:ext cx="6434508" cy="615553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ru-RU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Нажмите, чтобы редактировать подзаголовок крупный</a:t>
            </a:r>
            <a:endParaRPr/>
          </a:p>
        </p:txBody>
      </p:sp>
      <p:cxnSp>
        <p:nvCxnSpPr>
          <p:cNvPr id="29" name="Straight Connector 28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043940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63525" y="266658"/>
            <a:ext cx="1944000" cy="972000"/>
          </a:xfrm>
          <a:prstGeom prst="rect">
            <a:avLst/>
          </a:prstGeom>
        </p:spPr>
      </p:pic>
      <p:sp>
        <p:nvSpPr>
          <p:cNvPr id="13" name="Footer Placeholder 4" hidden="0"/>
          <p:cNvSpPr txBox="1"/>
          <p:nvPr isPhoto="0" userDrawn="1"/>
        </p:nvSpPr>
        <p:spPr bwMode="auto">
          <a:xfrm>
            <a:off x="2431821" y="436336"/>
            <a:ext cx="7541075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FFFFFF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FFFFFF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ример графиков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19" hidden="0"/>
          <p:cNvGraphicFramePr>
            <a:graphicFrameLocks xmlns:a="http://schemas.openxmlformats.org/drawingml/2006/main"/>
          </p:cNvGraphicFramePr>
          <p:nvPr isPhoto="0" userDrawn="1"/>
        </p:nvGraphicFramePr>
        <p:xfrm>
          <a:off x="442912" y="1449388"/>
          <a:ext cx="5473701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ontent Placeholder 23" hidden="0"/>
          <p:cNvGraphicFramePr>
            <a:graphicFrameLocks xmlns:a="http://schemas.openxmlformats.org/drawingml/2006/main"/>
          </p:cNvGraphicFramePr>
          <p:nvPr isPhoto="0" userDrawn="1"/>
        </p:nvGraphicFramePr>
        <p:xfrm>
          <a:off x="6291263" y="1449388"/>
          <a:ext cx="5457825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9" name="Picture 8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10" name="Straight Connector 9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дзаголовок, текст на всю ширин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442913" y="1449388"/>
            <a:ext cx="11306174" cy="369332"/>
          </a:xfrm>
        </p:spPr>
        <p:txBody>
          <a:bodyPr anchor="t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Нажмите, чтобы редактировать подзаголовок крупный</a:t>
            </a:r>
            <a:endParaRPr/>
          </a:p>
        </p:txBody>
      </p:sp>
      <p:sp>
        <p:nvSpPr>
          <p:cNvPr id="9" name="Text Placeholder 5" hidden="0"/>
          <p:cNvSpPr>
            <a:spLocks noGrp="1"/>
          </p:cNvSpPr>
          <p:nvPr isPhoto="0" userDrawn="0">
            <p:ph type="body" sz="quarter" idx="16" hasCustomPrompt="1"/>
          </p:nvPr>
        </p:nvSpPr>
        <p:spPr bwMode="auto">
          <a:xfrm>
            <a:off x="442913" y="1940560"/>
            <a:ext cx="11306174" cy="4296728"/>
          </a:xfrm>
        </p:spPr>
        <p:txBody>
          <a:bodyPr numCol="2" spcCol="360000">
            <a:noAutofit/>
          </a:bodyPr>
          <a:lstStyle>
            <a:lvl1pPr marL="0" indent="0">
              <a:buNone/>
              <a:defRPr sz="1400" b="0" i="0">
                <a:latin typeface="Manrop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Нажмите, чтобы редактировать текст мелкий</a:t>
            </a:r>
            <a:endParaRPr lang="en-US"/>
          </a:p>
        </p:txBody>
      </p:sp>
      <p:sp>
        <p:nvSpPr>
          <p:cNvPr id="13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17" name="Picture 1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21" name="Straight Connector 20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здел с картинкой прибитой вниз вправо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icture Placeholder 6" hidden="0"/>
          <p:cNvSpPr>
            <a:spLocks noGrp="1"/>
          </p:cNvSpPr>
          <p:nvPr isPhoto="0" userDrawn="0">
            <p:ph type="pic" sz="quarter" idx="10" hasCustomPrompt="1"/>
          </p:nvPr>
        </p:nvSpPr>
        <p:spPr bwMode="auto">
          <a:xfrm>
            <a:off x="6275388" y="1449387"/>
            <a:ext cx="5916612" cy="5408613"/>
          </a:xfrm>
          <a:prstGeom prst="rect">
            <a:avLst/>
          </a:prstGeom>
          <a:solidFill>
            <a:srgbClr val="FFC880">
              <a:alpha val="10000"/>
            </a:srgbClr>
          </a:solidFill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/>
            </a:lvl1pPr>
          </a:lstStyle>
          <a:p>
            <a:pPr>
              <a:defRPr/>
            </a:pPr>
            <a:r>
              <a:rPr lang="ru-RU"/>
              <a:t>Вставьте сюда картинку на белом фоном</a:t>
            </a:r>
            <a:endParaRPr/>
          </a:p>
        </p:txBody>
      </p:sp>
      <p:sp>
        <p:nvSpPr>
          <p:cNvPr id="20" name="Text Placeholder 2" hidden="0"/>
          <p:cNvSpPr>
            <a:spLocks noGrp="1"/>
          </p:cNvSpPr>
          <p:nvPr isPhoto="0" userDrawn="0">
            <p:ph type="body" sz="quarter" idx="15" hasCustomPrompt="1"/>
          </p:nvPr>
        </p:nvSpPr>
        <p:spPr bwMode="auto">
          <a:xfrm>
            <a:off x="6400525" y="6416675"/>
            <a:ext cx="5527949" cy="180975"/>
          </a:xfrm>
        </p:spPr>
        <p:txBody>
          <a:bodyPr anchor="b"/>
          <a:lstStyle>
            <a:lvl1pPr marL="0" marR="0" indent="0" algn="r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/>
              <a:buNone/>
              <a:defRPr sz="800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/>
              <a:buNone/>
              <a:defRPr/>
            </a:pPr>
            <a:r>
              <a:rPr lang="en-US" sz="800" b="0" i="0">
                <a:solidFill>
                  <a:srgbClr val="111111"/>
                </a:solidFill>
                <a:latin typeface="Manrope"/>
              </a:rPr>
              <a:t>Photo by </a:t>
            </a:r>
            <a:endParaRPr lang="ru-RU"/>
          </a:p>
        </p:txBody>
      </p:sp>
      <p:sp>
        <p:nvSpPr>
          <p:cNvPr id="21" name="Title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НАЖМИТЕ, ЧТОБЫ РЕДАКТИРОВАТЬ ЗАГОЛОВОК МЕЛКИЙ</a:t>
            </a:r>
            <a:endParaRPr/>
          </a:p>
        </p:txBody>
      </p:sp>
      <p:sp>
        <p:nvSpPr>
          <p:cNvPr id="22" name="Subtitle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Нажмите, чтобы редактировать подзаголовок</a:t>
            </a:r>
            <a:r>
              <a:rPr lang="en-US"/>
              <a:t> </a:t>
            </a:r>
            <a:r>
              <a:rPr lang="ru-RU"/>
              <a:t>мелкий</a:t>
            </a:r>
            <a:endParaRPr/>
          </a:p>
        </p:txBody>
      </p:sp>
      <p:sp>
        <p:nvSpPr>
          <p:cNvPr id="1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12" name="Picture 1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13" name="Straight Connector 12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Раздел с маленькой картинко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icture Placeholder 6" hidden="0"/>
          <p:cNvSpPr>
            <a:spLocks noGrp="1"/>
          </p:cNvSpPr>
          <p:nvPr isPhoto="0" userDrawn="0">
            <p:ph type="pic" sz="quarter" idx="10" hasCustomPrompt="1"/>
          </p:nvPr>
        </p:nvSpPr>
        <p:spPr bwMode="auto">
          <a:xfrm>
            <a:off x="6275388" y="1449387"/>
            <a:ext cx="4500562" cy="4787901"/>
          </a:xfrm>
          <a:prstGeom prst="rect">
            <a:avLst/>
          </a:prstGeom>
          <a:solidFill>
            <a:srgbClr val="FFC880">
              <a:alpha val="10000"/>
            </a:srgbClr>
          </a:solidFill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>
              <a:defRPr/>
            </a:pPr>
            <a:r>
              <a:rPr lang="ru-RU"/>
              <a:t>Вставьте сюда картинку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sz="quarter" idx="15" hasCustomPrompt="1"/>
          </p:nvPr>
        </p:nvSpPr>
        <p:spPr bwMode="auto">
          <a:xfrm>
            <a:off x="6275388" y="6253798"/>
            <a:ext cx="4500562" cy="162877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/>
              <a:buNone/>
              <a:defRPr sz="800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/>
              <a:buNone/>
              <a:defRPr/>
            </a:pPr>
            <a:r>
              <a:rPr lang="en-US" sz="800" b="0" i="0">
                <a:solidFill>
                  <a:srgbClr val="111111"/>
                </a:solidFill>
                <a:latin typeface="Manrope"/>
              </a:rPr>
              <a:t>Photo by </a:t>
            </a:r>
            <a:endParaRPr lang="ru-RU"/>
          </a:p>
        </p:txBody>
      </p:sp>
      <p:sp>
        <p:nvSpPr>
          <p:cNvPr id="20" name="Title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НАЖМИТЕ, ЧТОБЫ РЕДАКТИРОВАТЬ ЗАГОЛОВОК МЕЛКИЙ</a:t>
            </a:r>
            <a:endParaRPr/>
          </a:p>
        </p:txBody>
      </p:sp>
      <p:sp>
        <p:nvSpPr>
          <p:cNvPr id="21" name="Subtitle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Нажмите, чтобы редактировать подзаголовок</a:t>
            </a:r>
            <a:r>
              <a:rPr lang="en-US"/>
              <a:t> </a:t>
            </a:r>
            <a:r>
              <a:rPr lang="ru-RU"/>
              <a:t>мелкий</a:t>
            </a:r>
            <a:endParaRPr/>
          </a:p>
        </p:txBody>
      </p:sp>
      <p:sp>
        <p:nvSpPr>
          <p:cNvPr id="1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12" name="Picture 1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13" name="Straight Connector 12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любой контент справ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 hidden="0"/>
          <p:cNvSpPr>
            <a:spLocks noGrp="1"/>
          </p:cNvSpPr>
          <p:nvPr isPhoto="0" userDrawn="0">
            <p:ph type="body" sz="quarter" idx="15" hasCustomPrompt="1"/>
          </p:nvPr>
        </p:nvSpPr>
        <p:spPr bwMode="auto">
          <a:xfrm>
            <a:off x="6275388" y="6253798"/>
            <a:ext cx="4500562" cy="162877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/>
              <a:buNone/>
              <a:defRPr sz="800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/>
              <a:buNone/>
              <a:defRPr/>
            </a:pPr>
            <a:r>
              <a:rPr lang="en-US" sz="800" b="0" i="0">
                <a:solidFill>
                  <a:srgbClr val="111111"/>
                </a:solidFill>
                <a:latin typeface="Manrope"/>
              </a:rPr>
              <a:t>Photo by </a:t>
            </a:r>
            <a:endParaRPr lang="ru-RU"/>
          </a:p>
        </p:txBody>
      </p:sp>
      <p:sp>
        <p:nvSpPr>
          <p:cNvPr id="20" name="Title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НАЖМИТЕ, ЧТОБЫ РЕДАКТИРОВАТЬ ЗАГОЛОВОК МЕЛКИЙ</a:t>
            </a:r>
            <a:endParaRPr/>
          </a:p>
        </p:txBody>
      </p:sp>
      <p:sp>
        <p:nvSpPr>
          <p:cNvPr id="21" name="Subtitle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Нажмите, чтобы редактировать подзаголовок</a:t>
            </a:r>
            <a:r>
              <a:rPr lang="en-US"/>
              <a:t> </a:t>
            </a:r>
            <a:r>
              <a:rPr lang="ru-RU"/>
              <a:t>мелкий</a:t>
            </a:r>
            <a:endParaRPr/>
          </a:p>
        </p:txBody>
      </p:sp>
      <p:sp>
        <p:nvSpPr>
          <p:cNvPr id="26" name="Content Placeholder 6" hidden="0"/>
          <p:cNvSpPr>
            <a:spLocks noGrp="1"/>
          </p:cNvSpPr>
          <p:nvPr isPhoto="0" userDrawn="0">
            <p:ph sz="quarter" idx="16" hasCustomPrompt="1"/>
          </p:nvPr>
        </p:nvSpPr>
        <p:spPr bwMode="auto">
          <a:xfrm>
            <a:off x="6275388" y="1449388"/>
            <a:ext cx="4500562" cy="47879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Вставьте, любой контент</a:t>
            </a:r>
            <a:endParaRPr/>
          </a:p>
        </p:txBody>
      </p:sp>
      <p:sp>
        <p:nvSpPr>
          <p:cNvPr id="1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11" name="Picture 10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12" name="Straight Connector 11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подзаголовок,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 Placeholder 5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6275388" y="1449386"/>
            <a:ext cx="4500562" cy="4787901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Manrop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Нажмите, чтобы редактировать текст крупный</a:t>
            </a:r>
            <a:endParaRPr lang="en-US"/>
          </a:p>
        </p:txBody>
      </p:sp>
      <p:sp>
        <p:nvSpPr>
          <p:cNvPr id="11" name="Title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НАЖМИТЕ, ЧТОБЫ РЕДАКТИРОВАТЬ ЗАГОЛОВОК МЕЛКИЙ</a:t>
            </a:r>
            <a:endParaRPr/>
          </a:p>
        </p:txBody>
      </p:sp>
      <p:sp>
        <p:nvSpPr>
          <p:cNvPr id="13" name="Subtitle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Нажмите, чтобы редактировать подзаголовок</a:t>
            </a:r>
            <a:r>
              <a:rPr lang="en-US"/>
              <a:t> </a:t>
            </a:r>
            <a:r>
              <a:rPr lang="ru-RU"/>
              <a:t>мелкий</a:t>
            </a:r>
            <a:endParaRPr/>
          </a:p>
        </p:txBody>
      </p:sp>
      <p:sp>
        <p:nvSpPr>
          <p:cNvPr id="20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10" name="Picture 9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12" name="Straight Connector 11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дзаголовок, текст в две колонк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416050" y="1449386"/>
            <a:ext cx="4500563" cy="615553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Нажмите, чтобы редактировать подзаголовок крупный</a:t>
            </a:r>
            <a:endParaRPr/>
          </a:p>
        </p:txBody>
      </p:sp>
      <p:sp>
        <p:nvSpPr>
          <p:cNvPr id="8" name="Text Placeholder 5" hidden="0"/>
          <p:cNvSpPr>
            <a:spLocks noGrp="1"/>
          </p:cNvSpPr>
          <p:nvPr isPhoto="0" userDrawn="0">
            <p:ph type="body" sz="quarter" idx="15" hasCustomPrompt="1"/>
          </p:nvPr>
        </p:nvSpPr>
        <p:spPr bwMode="auto">
          <a:xfrm>
            <a:off x="6275388" y="1449387"/>
            <a:ext cx="4500562" cy="4811713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Manrop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Нажмите, чтобы редактировать текст мелкий</a:t>
            </a:r>
            <a:endParaRPr lang="en-US"/>
          </a:p>
        </p:txBody>
      </p:sp>
      <p:sp>
        <p:nvSpPr>
          <p:cNvPr id="9" name="Text Placeholder 5" hidden="0"/>
          <p:cNvSpPr>
            <a:spLocks noGrp="1"/>
          </p:cNvSpPr>
          <p:nvPr isPhoto="0" userDrawn="0">
            <p:ph type="body" sz="quarter" idx="16" hasCustomPrompt="1"/>
          </p:nvPr>
        </p:nvSpPr>
        <p:spPr bwMode="auto">
          <a:xfrm>
            <a:off x="1416050" y="2255520"/>
            <a:ext cx="4500563" cy="396748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Manrop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Нажмите, чтобы редактировать текст мелкий</a:t>
            </a:r>
            <a:endParaRPr lang="en-US"/>
          </a:p>
        </p:txBody>
      </p:sp>
      <p:sp>
        <p:nvSpPr>
          <p:cNvPr id="1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10" name="Picture 9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11" name="Straight Connector 10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дзаголовок, текст 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416050" y="1449388"/>
            <a:ext cx="9359900" cy="307777"/>
          </a:xfrm>
        </p:spPr>
        <p:txBody>
          <a:bodyPr anchor="t"/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Нажмите, чтобы редактировать подзаголовок крупный</a:t>
            </a:r>
            <a:endParaRPr/>
          </a:p>
        </p:txBody>
      </p:sp>
      <p:sp>
        <p:nvSpPr>
          <p:cNvPr id="9" name="Text Placeholder 5" hidden="0"/>
          <p:cNvSpPr>
            <a:spLocks noGrp="1"/>
          </p:cNvSpPr>
          <p:nvPr isPhoto="0" userDrawn="0">
            <p:ph type="body" sz="quarter" idx="16" hasCustomPrompt="1"/>
          </p:nvPr>
        </p:nvSpPr>
        <p:spPr bwMode="auto">
          <a:xfrm>
            <a:off x="1416049" y="1940560"/>
            <a:ext cx="9359901" cy="4296728"/>
          </a:xfrm>
        </p:spPr>
        <p:txBody>
          <a:bodyPr numCol="2" spcCol="360000">
            <a:noAutofit/>
          </a:bodyPr>
          <a:lstStyle>
            <a:lvl1pPr marL="0" indent="0">
              <a:buNone/>
              <a:defRPr sz="1200" b="0" i="0">
                <a:latin typeface="Manrop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Нажмите, чтобы редактировать текст мелкий</a:t>
            </a:r>
            <a:endParaRPr lang="en-US"/>
          </a:p>
        </p:txBody>
      </p:sp>
      <p:sp>
        <p:nvSpPr>
          <p:cNvPr id="1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10" name="Picture 9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11" name="Straight Connector 10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ример таблицы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13" hidden="0"/>
          <p:cNvGraphicFramePr>
            <a:graphicFrameLocks xmlns:a="http://schemas.openxmlformats.org/drawingml/2006/main"/>
          </p:cNvGraphicFramePr>
          <p:nvPr isPhoto="0" userDrawn="1"/>
        </p:nvGraphicFramePr>
        <p:xfrm>
          <a:off x="442913" y="1449387"/>
          <a:ext cx="11306174" cy="478791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2261235"/>
                <a:gridCol w="2261235"/>
                <a:gridCol w="2261235"/>
                <a:gridCol w="2261235"/>
                <a:gridCol w="2261235"/>
              </a:tblGrid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chemeClr val="bg1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chemeClr val="bg1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chemeClr val="bg1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chemeClr val="bg1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9050" algn="ctr">
                      <a:solidFill>
                        <a:schemeClr val="bg1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190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190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190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190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190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78791">
                <a:tc>
                  <a:txBody>
                    <a:bodyPr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6350" algn="ctr">
                      <a:solidFill>
                        <a:schemeClr val="bg1"/>
                      </a:solidFill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chemeClr val="bg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bg1"/>
                      </a:solidFill>
                    </a:lnT>
                    <a:lnB w="635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6454219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8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44051" y="470340"/>
            <a:ext cx="1562324" cy="587340"/>
          </a:xfrm>
          <a:prstGeom prst="rect">
            <a:avLst/>
          </a:prstGeom>
        </p:spPr>
      </p:pic>
      <p:cxnSp>
        <p:nvCxnSpPr>
          <p:cNvPr id="9" name="Straight Connector 8" hidden="0"/>
          <p:cNvCxnSpPr>
            <a:cxnSpLocks/>
          </p:cNvCxnSpPr>
          <p:nvPr isPhoto="0" userDrawn="1"/>
        </p:nvCxnSpPr>
        <p:spPr bwMode="auto">
          <a:xfrm>
            <a:off x="2219098" y="0"/>
            <a:ext cx="0" cy="1121134"/>
          </a:xfrm>
          <a:prstGeom prst="line">
            <a:avLst/>
          </a:prstGeom>
          <a:ln w="12700">
            <a:solidFill>
              <a:srgbClr val="FFC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 hidden="0"/>
          <p:cNvSpPr txBox="1"/>
          <p:nvPr isPhoto="0" userDrawn="1"/>
        </p:nvSpPr>
        <p:spPr bwMode="auto">
          <a:xfrm>
            <a:off x="2431822" y="436336"/>
            <a:ext cx="754107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rgbClr val="4F5159"/>
                </a:solidFill>
                <a:latin typeface="Manrope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Конференция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>
                <a:solidFill>
                  <a:srgbClr val="4F5159"/>
                </a:solidFill>
              </a:rPr>
              <a:t>«Медиация: технологии диалога и примирения»</a:t>
            </a:r>
            <a:endParaRPr lang="ru-RU" sz="1800">
              <a:solidFill>
                <a:srgbClr val="4F515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>
            <a:alpha val="0"/>
          </a:srgb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2912" y="1449387"/>
            <a:ext cx="11306176" cy="46166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42913" y="2168822"/>
            <a:ext cx="11306174" cy="13644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42913" y="6416675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9B132BC1-6EC2-1B4A-A34B-6CC89E502B9E}" type="datetime1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1416050" y="446846"/>
            <a:ext cx="9359900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12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СЕКЦИЯ</a:t>
            </a:r>
            <a:endParaRPr lang="ru-RU" sz="1200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/>
              </a:defRPr>
            </a:lvl1pPr>
          </a:lstStyle>
          <a:p>
            <a:pPr>
              <a:defRPr/>
            </a:pPr>
            <a:fld id="{60424BAD-F223-2344-B165-FF6822AD2196}" type="slidenum">
              <a:rPr lang="ru-RU"/>
              <a:t/>
            </a:fld>
            <a:endParaRPr lang="ru-RU"/>
          </a:p>
        </p:txBody>
      </p:sp>
      <p:pic>
        <p:nvPicPr>
          <p:cNvPr id="7" name="Picture 6" hidden="0"/>
          <p:cNvPicPr>
            <a:picLocks noChangeAspect="1"/>
          </p:cNvPicPr>
          <p:nvPr isPhoto="0" userDrawn="1"/>
        </p:nvPicPr>
        <p:blipFill>
          <a:blip r:embed="rId12"/>
          <a:stretch/>
        </p:blipFill>
        <p:spPr bwMode="auto">
          <a:xfrm>
            <a:off x="9941241" y="8822"/>
            <a:ext cx="2250759" cy="1223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1" ftr="1" hdr="0" sldNum="1"/>
  <p:txStyles>
    <p:titleStyle>
      <a:lvl1pPr algn="l" defTabSz="914400">
        <a:lnSpc>
          <a:spcPct val="100000"/>
        </a:lnSpc>
        <a:spcBef>
          <a:spcPts val="0"/>
        </a:spcBef>
        <a:buNone/>
        <a:defRPr sz="3000" b="0" i="0">
          <a:solidFill>
            <a:srgbClr val="4F5159"/>
          </a:solidFill>
          <a:latin typeface="Manrope"/>
          <a:ea typeface="+mj-ea"/>
          <a:cs typeface="+mj-cs"/>
        </a:defRPr>
      </a:lvl1pPr>
    </p:titleStyle>
    <p:bodyStyle>
      <a:lvl1pPr marL="457200" indent="-457200" algn="l" defTabSz="914400">
        <a:lnSpc>
          <a:spcPct val="100000"/>
        </a:lnSpc>
        <a:spcBef>
          <a:spcPts val="1000"/>
        </a:spcBef>
        <a:buClr>
          <a:srgbClr val="0086FF"/>
        </a:buClr>
        <a:buFont typeface="STIXGeneral-Regular"/>
        <a:buChar char="⏤"/>
        <a:defRPr sz="2000" b="0" i="0">
          <a:solidFill>
            <a:srgbClr val="4F5159"/>
          </a:solidFill>
          <a:latin typeface="Manrope"/>
          <a:ea typeface="+mn-ea"/>
          <a:cs typeface="+mn-cs"/>
        </a:defRPr>
      </a:lvl1pPr>
      <a:lvl2pPr marL="800100" indent="-342900" algn="l" defTabSz="914400">
        <a:lnSpc>
          <a:spcPct val="100000"/>
        </a:lnSpc>
        <a:spcBef>
          <a:spcPts val="500"/>
        </a:spcBef>
        <a:buClr>
          <a:srgbClr val="0086FF"/>
        </a:buClr>
        <a:buFont typeface="STIXGeneral-Regular"/>
        <a:buChar char="⏤"/>
        <a:defRPr sz="1600" b="0" i="0">
          <a:solidFill>
            <a:srgbClr val="4F5159"/>
          </a:solidFill>
          <a:latin typeface="Manrope"/>
          <a:ea typeface="+mn-ea"/>
          <a:cs typeface="+mn-cs"/>
        </a:defRPr>
      </a:lvl2pPr>
      <a:lvl3pPr marL="1200150" indent="-285750" algn="l" defTabSz="914400">
        <a:lnSpc>
          <a:spcPct val="100000"/>
        </a:lnSpc>
        <a:spcBef>
          <a:spcPts val="500"/>
        </a:spcBef>
        <a:buClr>
          <a:srgbClr val="0086FF"/>
        </a:buClr>
        <a:buFont typeface="STIXGeneral-Regular"/>
        <a:buChar char="⏤"/>
        <a:defRPr sz="1400" b="0" i="0">
          <a:solidFill>
            <a:srgbClr val="4F5159"/>
          </a:solidFill>
          <a:latin typeface="Manrope"/>
          <a:ea typeface="+mn-ea"/>
          <a:cs typeface="+mn-cs"/>
        </a:defRPr>
      </a:lvl3pPr>
      <a:lvl4pPr marL="1657350" indent="-285750" algn="l" defTabSz="914400">
        <a:lnSpc>
          <a:spcPct val="100000"/>
        </a:lnSpc>
        <a:spcBef>
          <a:spcPts val="500"/>
        </a:spcBef>
        <a:buClr>
          <a:srgbClr val="0086FF"/>
        </a:buClr>
        <a:buFont typeface="STIXGeneral-Regular"/>
        <a:buChar char="⏤"/>
        <a:defRPr sz="1200" b="0" i="0">
          <a:solidFill>
            <a:srgbClr val="4F5159"/>
          </a:solidFill>
          <a:latin typeface="Manrope"/>
          <a:ea typeface="+mn-ea"/>
          <a:cs typeface="+mn-cs"/>
        </a:defRPr>
      </a:lvl4pPr>
      <a:lvl5pPr marL="2000250" indent="-171450" algn="l" defTabSz="914400">
        <a:lnSpc>
          <a:spcPct val="100000"/>
        </a:lnSpc>
        <a:spcBef>
          <a:spcPts val="500"/>
        </a:spcBef>
        <a:buClr>
          <a:srgbClr val="0086FF"/>
        </a:buClr>
        <a:buFont typeface="STIXGeneral-Regular"/>
        <a:buChar char="⏤"/>
        <a:defRPr sz="800" b="0" i="0">
          <a:solidFill>
            <a:srgbClr val="4F5159"/>
          </a:solidFill>
          <a:latin typeface="Manrope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6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11365" y="2274592"/>
            <a:ext cx="6397849" cy="1477328"/>
          </a:xfrm>
        </p:spPr>
        <p:txBody>
          <a:bodyPr/>
          <a:lstStyle/>
          <a:p>
            <a:pPr>
              <a:defRPr/>
            </a:pPr>
            <a:r>
              <a:rPr lang="ru-RU" sz="3200"/>
              <a:t>Школьные службы примирения: от теории к практике, проблемы и перспективы</a:t>
            </a:r>
            <a:endParaRPr sz="3200"/>
          </a:p>
        </p:txBody>
      </p:sp>
      <p:sp>
        <p:nvSpPr>
          <p:cNvPr id="8" name="Subtitle 7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11365" y="4012270"/>
            <a:ext cx="6434508" cy="1667123"/>
          </a:xfrm>
        </p:spPr>
        <p:txBody>
          <a:bodyPr/>
          <a:lstStyle/>
          <a:p>
            <a:pPr>
              <a:defRPr/>
            </a:pPr>
            <a:r>
              <a:rPr lang="ru-RU"/>
              <a:t>«Проблемные айсберги» школьных служб примирения. «Что видно на глаз, а чего скрыто от глаз?» - проблемы, которые лежат на поверхности и то, что лежит в основе этих проблем. </a:t>
            </a:r>
            <a:endParaRPr/>
          </a:p>
          <a:p>
            <a:pPr>
              <a:defRPr/>
            </a:pPr>
            <a:r>
              <a:rPr lang="ru-RU"/>
              <a:t>Прянишникова </a:t>
            </a:r>
            <a:r>
              <a:rPr lang="ru-RU"/>
              <a:t>Татьяна                                    24 мая 2023</a:t>
            </a:r>
            <a:endParaRPr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11601450" y="6454775"/>
            <a:ext cx="590549" cy="122238"/>
          </a:xfrm>
        </p:spPr>
        <p:txBody>
          <a:bodyPr/>
          <a:lstStyle/>
          <a:p>
            <a:pPr>
              <a:defRPr/>
            </a:pPr>
            <a:fld id="{60424BAD-F223-2344-B165-FF6822AD2196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416050" y="1449388"/>
            <a:ext cx="4500564" cy="1561389"/>
          </a:xfrm>
        </p:spPr>
        <p:txBody>
          <a:bodyPr/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>
                <a:solidFill>
                  <a:srgbClr val="0086FF"/>
                </a:solidFill>
              </a:rPr>
              <a:t>35+ КАФЕДР</a:t>
            </a:r>
            <a:br>
              <a:rPr lang="ru-RU">
                <a:solidFill>
                  <a:srgbClr val="0086FF"/>
                </a:solidFill>
              </a:rPr>
            </a:br>
            <a:r>
              <a:rPr lang="ru-RU">
                <a:solidFill>
                  <a:srgbClr val="0086FF"/>
                </a:solidFill>
              </a:rPr>
              <a:t>350+ ЭКСПЕРТОВ</a:t>
            </a:r>
            <a:br>
              <a:rPr lang="ru-RU">
                <a:solidFill>
                  <a:srgbClr val="0086FF"/>
                </a:solidFill>
              </a:rPr>
            </a:br>
            <a:r>
              <a:rPr lang="ru-RU">
                <a:solidFill>
                  <a:srgbClr val="0086FF"/>
                </a:solidFill>
              </a:rPr>
              <a:t>3000+ ПОЛЬЗОВАТЕЛЕЙ</a:t>
            </a:r>
            <a:endParaRPr>
              <a:solidFill>
                <a:srgbClr val="0086FF"/>
              </a:solidFill>
            </a:endParaRPr>
          </a:p>
        </p:txBody>
      </p:sp>
      <p:sp>
        <p:nvSpPr>
          <p:cNvPr id="7" name="Subtitle 6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416049" y="3310602"/>
            <a:ext cx="4500565" cy="2098010"/>
          </a:xfrm>
        </p:spPr>
        <p:txBody>
          <a:bodyPr/>
          <a:lstStyle/>
          <a:p>
            <a:pPr>
              <a:defRPr/>
            </a:pPr>
            <a:r>
              <a:rPr lang="ru-RU"/>
              <a:t>Полезные сервисы, позволяющие экспертам проводить мероприятия различного уровня, взаимодействовать,  развиваться  и продвигать свои услуги на рынке, а клиентам – находить профессионалов для решения своих задач. </a:t>
            </a:r>
            <a:endParaRPr lang="en-US"/>
          </a:p>
          <a:p>
            <a:pPr>
              <a:defRPr/>
            </a:pPr>
            <a:br>
              <a:rPr/>
            </a:br>
            <a:r>
              <a:rPr lang="ru-RU"/>
              <a:t>Присоединяйтесь к Академии!</a:t>
            </a:r>
            <a:endParaRPr/>
          </a:p>
        </p:txBody>
      </p:sp>
      <p:pic>
        <p:nvPicPr>
          <p:cNvPr id="11" name="Picture 1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301693" y="3913264"/>
            <a:ext cx="5647790" cy="2710939"/>
          </a:xfrm>
          <a:prstGeom prst="rect">
            <a:avLst/>
          </a:prstGeom>
        </p:spPr>
      </p:pic>
      <p:pic>
        <p:nvPicPr>
          <p:cNvPr id="5" name="Рисунок 6" hidden="0"/>
          <p:cNvPicPr/>
          <p:nvPr isPhoto="0" userDrawn="0"/>
        </p:nvPicPr>
        <p:blipFill>
          <a:blip r:embed="rId3"/>
          <a:stretch/>
        </p:blipFill>
        <p:spPr bwMode="auto">
          <a:xfrm>
            <a:off x="10429709" y="1431939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0" t="7404" r="0" b="7403"/>
          <a:stretch/>
        </p:blipFill>
        <p:spPr bwMode="auto">
          <a:prstGeom prst="rect">
            <a:avLst/>
          </a:prstGeom>
        </p:spPr>
      </p:pic>
      <p:sp>
        <p:nvSpPr>
          <p:cNvPr id="3" name="Текст 2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3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35006" y="1449388"/>
            <a:ext cx="5481608" cy="1107996"/>
          </a:xfrm>
        </p:spPr>
        <p:txBody>
          <a:bodyPr/>
          <a:lstStyle/>
          <a:p>
            <a:pPr algn="ctr">
              <a:defRPr/>
            </a:pPr>
            <a:r>
              <a:rPr lang="ru-RU" sz="2400">
                <a:solidFill>
                  <a:srgbClr val="C00000"/>
                </a:solidFill>
                <a:latin typeface="Times New Roman"/>
                <a:cs typeface="Times New Roman"/>
              </a:rPr>
              <a:t>Верхушка: 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Мало заявок в службу примирения </a:t>
            </a:r>
            <a:b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(по жалобам кураторов)</a:t>
            </a:r>
            <a:endParaRPr/>
          </a:p>
        </p:txBody>
      </p:sp>
      <p:sp>
        <p:nvSpPr>
          <p:cNvPr id="5" name="Подзаголовок 4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65773" y="2654424"/>
            <a:ext cx="5224814" cy="4211409"/>
          </a:xfrm>
        </p:spPr>
        <p:txBody>
          <a:bodyPr/>
          <a:lstStyle/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  <a:latin typeface="Times New Roman"/>
                <a:cs typeface="Times New Roman"/>
              </a:rPr>
              <a:t>В глубине: 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1800">
                <a:solidFill>
                  <a:srgbClr val="0070C0"/>
                </a:solidFill>
                <a:latin typeface="Times New Roman"/>
                <a:cs typeface="Times New Roman"/>
              </a:rPr>
              <a:t>Слабая,  тусклая, не систематичная  реклама ШСП. Мало репортажей в СМИ.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1800">
                <a:solidFill>
                  <a:srgbClr val="0070C0"/>
                </a:solidFill>
                <a:latin typeface="Times New Roman"/>
                <a:cs typeface="Times New Roman"/>
              </a:rPr>
              <a:t>Не желание вникнуть и выслушать о ШСП административному,   педагогическому, родительскому сообществу.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1800">
                <a:solidFill>
                  <a:srgbClr val="0070C0"/>
                </a:solidFill>
                <a:latin typeface="Times New Roman"/>
                <a:cs typeface="Times New Roman"/>
              </a:rPr>
              <a:t>Разные ориентиры общества и команд ШСП на решение конфликтов.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1800">
                <a:solidFill>
                  <a:srgbClr val="0070C0"/>
                </a:solidFill>
                <a:latin typeface="Times New Roman"/>
                <a:cs typeface="Times New Roman"/>
              </a:rPr>
              <a:t> Не принятие обществом служб примирения:  восприятие как уход от ответственности, или насаждение запада.</a:t>
            </a:r>
            <a:br>
              <a:rPr lang="ru-RU" sz="18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180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endParaRPr lang="ru-RU"/>
          </a:p>
          <a:p>
            <a:pPr marL="342900" indent="-342900">
              <a:buAutoNum type="arabicPeriod"/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/>
        <p:txBody>
          <a:bodyPr/>
          <a:lstStyle/>
          <a:p>
            <a:pPr>
              <a:defRPr/>
            </a:pPr>
            <a:fld id="{60424BAD-F223-2344-B165-FF6822AD2196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3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416050" y="1449388"/>
            <a:ext cx="4500564" cy="1384995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Times New Roman"/>
                <a:cs typeface="Times New Roman"/>
              </a:rPr>
              <a:t>Верхушка: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Восстановительный подход – трудность восприятия</a:t>
            </a:r>
            <a:endParaRPr/>
          </a:p>
        </p:txBody>
      </p:sp>
      <p:sp>
        <p:nvSpPr>
          <p:cNvPr id="5" name="Подзаголовок 4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639193" y="3037101"/>
            <a:ext cx="5277422" cy="3467616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В глубине: 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rgbClr val="0070C0"/>
                </a:solidFill>
                <a:latin typeface="Times New Roman"/>
                <a:cs typeface="Times New Roman"/>
              </a:rPr>
              <a:t>Подростки быстро осваивают в отличие от взрослых восстановительный подход;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rgbClr val="0070C0"/>
                </a:solidFill>
                <a:latin typeface="Times New Roman"/>
                <a:cs typeface="Times New Roman"/>
              </a:rPr>
              <a:t>Не желание глубоко серьезно погружаться в знание, тратить время, которого нет. Требование быстрого алгоритма и смешивание с другими практиками в силу непонимания значимости и отличий.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rgbClr val="0070C0"/>
                </a:solidFill>
                <a:latin typeface="Times New Roman"/>
                <a:cs typeface="Times New Roman"/>
              </a:rPr>
              <a:t>Восстановительное правосудие:  сомнение в его существовании на фоне исторического развития страны и знания её истории.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rgbClr val="0070C0"/>
                </a:solidFill>
                <a:latin typeface="Times New Roman"/>
                <a:cs typeface="Times New Roman"/>
              </a:rPr>
              <a:t>Разрыв социокультурных связей с прошлым и в  настоящим.</a:t>
            </a:r>
            <a:endParaRPr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/>
        <p:txBody>
          <a:bodyPr/>
          <a:lstStyle/>
          <a:p>
            <a:pPr>
              <a:defRPr/>
            </a:pPr>
            <a:fld id="{60424BAD-F223-2344-B165-FF6822AD2196}" type="slidenum">
              <a:rPr lang="ru-RU"/>
              <a:t>4</a:t>
            </a:fld>
            <a:endParaRPr lang="ru-RU"/>
          </a:p>
        </p:txBody>
      </p:sp>
      <p:pic>
        <p:nvPicPr>
          <p:cNvPr id="22" name="Рисунок 21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19005" t="0" r="19004" b="0"/>
          <a:stretch/>
        </p:blipFill>
        <p:spPr bwMode="auto"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3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550416" y="1162975"/>
            <a:ext cx="5366198" cy="2015231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Times New Roman"/>
                <a:cs typeface="Times New Roman"/>
              </a:rPr>
              <a:t>Верхушка:</a:t>
            </a:r>
            <a:b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 использование профилактических проектов в деятельности ШСП</a:t>
            </a:r>
            <a:endParaRPr/>
          </a:p>
        </p:txBody>
      </p:sp>
      <p:sp>
        <p:nvSpPr>
          <p:cNvPr id="5" name="Подзаголовок 4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65773" y="3036163"/>
            <a:ext cx="5642354" cy="3618945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В глубине: 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1. Подмена понятий, принципов, терминологии, практики, смешение с другими практиками – не всегда получается выдержать четкую линию: где восстановительные практики и где что-то другое.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2. Смена приоритетов в профилактических проекта: что легче? Что труднее? Легче отработать проектные деньги по лёгкому пути. 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3. Что называется школьной службой примирения? «Авторство во всем, кто во что горазд» .</a:t>
            </a: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Потент</a:t>
            </a: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 или стандарты восстановительной медиации? Стандарты школьных служб примирения московской городской службы примирения  - кто про них знает?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/>
        <p:txBody>
          <a:bodyPr/>
          <a:lstStyle/>
          <a:p>
            <a:pPr>
              <a:defRPr/>
            </a:pPr>
            <a:fld id="{60424BAD-F223-2344-B165-FF6822AD2196}" type="slidenum">
              <a:rPr lang="ru-RU"/>
              <a:t>5</a:t>
            </a:fld>
            <a:endParaRPr lang="ru-RU"/>
          </a:p>
        </p:txBody>
      </p:sp>
      <p:pic>
        <p:nvPicPr>
          <p:cNvPr id="28" name="Рисунок 27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12416" t="0" r="12415" b="0"/>
          <a:stretch/>
        </p:blipFill>
        <p:spPr bwMode="auto">
          <a:xfrm>
            <a:off x="6310373" y="1519376"/>
            <a:ext cx="5618101" cy="5135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19027" t="0" r="19027" b="0"/>
          <a:stretch/>
        </p:blipFill>
        <p:spPr bwMode="auto">
          <a:prstGeom prst="rect">
            <a:avLst/>
          </a:prstGeom>
        </p:spPr>
      </p:pic>
      <p:sp>
        <p:nvSpPr>
          <p:cNvPr id="3" name="Текст 2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3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363985" y="1180730"/>
            <a:ext cx="5552628" cy="1231106"/>
          </a:xfrm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Верхушка: </a:t>
            </a:r>
            <a:br>
              <a:rPr lang="ru-RU" sz="200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000">
                <a:solidFill>
                  <a:srgbClr val="002060"/>
                </a:solidFill>
                <a:latin typeface="Times New Roman"/>
                <a:cs typeface="Times New Roman"/>
              </a:rPr>
              <a:t>ШСП – это социально-гуманитарная служба или форма существования детского движения?</a:t>
            </a:r>
            <a:br>
              <a:rPr lang="ru-RU" sz="200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000">
                <a:solidFill>
                  <a:srgbClr val="002060"/>
                </a:solidFill>
                <a:latin typeface="Times New Roman"/>
                <a:cs typeface="Times New Roman"/>
              </a:rPr>
              <a:t> (Споры кураторов)</a:t>
            </a:r>
            <a:endParaRPr/>
          </a:p>
        </p:txBody>
      </p:sp>
      <p:sp>
        <p:nvSpPr>
          <p:cNvPr id="5" name="Подзаголовок 4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3985" y="2411836"/>
            <a:ext cx="5552629" cy="3836948"/>
          </a:xfrm>
        </p:spPr>
        <p:txBody>
          <a:bodyPr/>
          <a:lstStyle/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В глубине: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1. Если служба, то какие мотивы и бонусы у волонтеров из числа юных медиаторов? Бонусы у куратора службы? Как удержать подростков в службе?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2. Если детское и молодежное движение, то где организация этого движения? Финансирование этого движения? Есть ли согласованность представления между командами и руководством?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3. Есть правила и законы организации детского движения, ШСП насколько вписывается? Каково место профилактических проектов в детском движении? «Не слетит ли служба до профилактических проектов?» Какие приоритеты может ставить служба?  - проекты или решение конфликтов.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4.  Наличие программ развития и поддержки служб примирения в регионах. Их «экспертиза», кто может и кто не может проводить «экспертное заключение»? </a:t>
            </a:r>
            <a:endParaRPr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/>
        <p:txBody>
          <a:bodyPr/>
          <a:lstStyle/>
          <a:p>
            <a:pPr>
              <a:defRPr/>
            </a:pPr>
            <a:fld id="{60424BAD-F223-2344-B165-FF6822AD2196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0" t="10336" r="0" b="10335"/>
          <a:stretch/>
        </p:blipFill>
        <p:spPr bwMode="auto">
          <a:prstGeom prst="rect">
            <a:avLst/>
          </a:prstGeom>
        </p:spPr>
      </p:pic>
      <p:sp>
        <p:nvSpPr>
          <p:cNvPr id="3" name="Текст 2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3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65825" y="1449388"/>
            <a:ext cx="5250789" cy="923330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Times New Roman"/>
                <a:cs typeface="Times New Roman"/>
              </a:rPr>
              <a:t>Верхушка: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ШСП есть во всей стране</a:t>
            </a:r>
            <a:endParaRPr/>
          </a:p>
        </p:txBody>
      </p:sp>
      <p:sp>
        <p:nvSpPr>
          <p:cNvPr id="5" name="Подзаголовок 4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65773" y="2663301"/>
            <a:ext cx="5450842" cy="3595856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В глубине: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1. Миссия ШСП: распространение восстановительного подхода к решению конфликтов.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 2. Невозможность  измерить насколько практика распространилась, много мониторингов и много приписок.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3. Роль сообщества восстановительных практик в развитии и поддержки служб примирения региона – есть ли они? 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4. Наличие программ развития и поддержки служб примирения для их устойчивости существования в регионах. Кто может и кто не может делать экспертное заключение таких программ?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/>
        <p:txBody>
          <a:bodyPr/>
          <a:lstStyle/>
          <a:p>
            <a:pPr>
              <a:defRPr/>
            </a:pPr>
            <a:fld id="{60424BAD-F223-2344-B165-FF6822AD2196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АСТ">
  <a:themeElements>
    <a:clrScheme name="AST">
      <a:dk1>
        <a:srgbClr val="4F5058"/>
      </a:dk1>
      <a:lt1>
        <a:srgbClr val="999A9F"/>
      </a:lt1>
      <a:dk2>
        <a:srgbClr val="0086FF"/>
      </a:dk2>
      <a:lt2>
        <a:srgbClr val="DCDCDE"/>
      </a:lt2>
      <a:accent1>
        <a:srgbClr val="0086FF"/>
      </a:accent1>
      <a:accent2>
        <a:srgbClr val="79B9F9"/>
      </a:accent2>
      <a:accent3>
        <a:srgbClr val="D0E7FD"/>
      </a:accent3>
      <a:accent4>
        <a:srgbClr val="FFC87F"/>
      </a:accent4>
      <a:accent5>
        <a:srgbClr val="FBDFBA"/>
      </a:accent5>
      <a:accent6>
        <a:srgbClr val="FDF3E7"/>
      </a:accent6>
      <a:hlink>
        <a:srgbClr val="0086FF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Медиация</Template>
  <TotalTime>0</TotalTime>
  <Words>0</Words>
  <Application>R7-Office/7.1.1.35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службы примирения: от теории к практике, проблемы и перспективы</dc:title>
  <dc:subject/>
  <dc:creator>Татьяна Прянишникова</dc:creator>
  <cp:keywords/>
  <dc:description/>
  <dc:identifier/>
  <dc:language/>
  <cp:lastModifiedBy>Ульяна Фоминых</cp:lastModifiedBy>
  <cp:revision>6</cp:revision>
  <dcterms:created xsi:type="dcterms:W3CDTF">2023-05-22T16:31:20Z</dcterms:created>
  <dcterms:modified xsi:type="dcterms:W3CDTF">2023-06-09T08:10:25Z</dcterms:modified>
  <cp:category/>
  <cp:contentStatus/>
  <cp:version/>
</cp:coreProperties>
</file>