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619" r:id="rId2"/>
    <p:sldId id="605" r:id="rId3"/>
    <p:sldId id="620" r:id="rId4"/>
    <p:sldId id="621" r:id="rId5"/>
    <p:sldId id="622" r:id="rId6"/>
    <p:sldId id="623" r:id="rId7"/>
    <p:sldId id="624" r:id="rId8"/>
    <p:sldId id="625" r:id="rId9"/>
    <p:sldId id="626" r:id="rId10"/>
    <p:sldId id="627" r:id="rId11"/>
    <p:sldId id="628" r:id="rId12"/>
    <p:sldId id="629" r:id="rId13"/>
    <p:sldId id="630" r:id="rId14"/>
    <p:sldId id="631" r:id="rId15"/>
    <p:sldId id="632" r:id="rId16"/>
    <p:sldId id="633" r:id="rId17"/>
    <p:sldId id="634" r:id="rId18"/>
    <p:sldId id="635" r:id="rId19"/>
    <p:sldId id="636" r:id="rId20"/>
    <p:sldId id="637" r:id="rId21"/>
    <p:sldId id="638" r:id="rId22"/>
    <p:sldId id="639" r:id="rId23"/>
    <p:sldId id="640" r:id="rId24"/>
    <p:sldId id="641" r:id="rId25"/>
    <p:sldId id="642" r:id="rId26"/>
    <p:sldId id="643" r:id="rId27"/>
    <p:sldId id="644" r:id="rId28"/>
    <p:sldId id="645" r:id="rId29"/>
    <p:sldId id="646" r:id="rId30"/>
    <p:sldId id="647" r:id="rId31"/>
    <p:sldId id="648" r:id="rId32"/>
    <p:sldId id="649" r:id="rId33"/>
    <p:sldId id="650" r:id="rId34"/>
    <p:sldId id="651" r:id="rId35"/>
    <p:sldId id="652" r:id="rId36"/>
    <p:sldId id="653" r:id="rId37"/>
    <p:sldId id="654" r:id="rId38"/>
    <p:sldId id="655" r:id="rId39"/>
    <p:sldId id="511" r:id="rId40"/>
    <p:sldId id="606" r:id="rId41"/>
    <p:sldId id="656" r:id="rId42"/>
    <p:sldId id="657" r:id="rId43"/>
    <p:sldId id="658" r:id="rId44"/>
    <p:sldId id="659" r:id="rId45"/>
    <p:sldId id="660" r:id="rId46"/>
    <p:sldId id="661" r:id="rId47"/>
    <p:sldId id="662" r:id="rId48"/>
    <p:sldId id="663" r:id="rId49"/>
    <p:sldId id="664" r:id="rId5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2" d="100"/>
          <a:sy n="62" d="100"/>
        </p:scale>
        <p:origin x="82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EE108F-6120-5B20-BA77-4A6C8D78DF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AD0E715-FF43-1F42-A3C2-A91A8EAA5A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7F8BB3D-C4AE-9F59-D748-A57E3DE4E2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BB03D-893D-4AAB-9909-58A35ECB20ED}" type="datetimeFigureOut">
              <a:rPr lang="ru-RU" smtClean="0"/>
              <a:t>13.09.2025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1776126-BC90-2BB3-EA54-E843480F4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9D2E9C0-F8EE-2B14-520D-27C4AF803C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CAB5B-5A39-4363-909B-8101FA3DC0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75069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C5D6C8-442A-93A7-90E3-5D34C725D9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5615464-95F2-DDEE-4137-424706B5F8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2390870-58FD-BE97-73E4-739896E421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BB03D-893D-4AAB-9909-58A35ECB20ED}" type="datetimeFigureOut">
              <a:rPr lang="ru-RU" smtClean="0"/>
              <a:t>13.09.2025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343DF22-8E32-C57A-4976-FC9862FD7F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06937FB-62EB-9286-52AF-BC3127F24D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CAB5B-5A39-4363-909B-8101FA3DC0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7211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4F393DE-C2B6-D026-29E2-5E49B76ACB1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B654806-AA7C-39C7-5E49-D2B5399132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2046143-A401-F044-00AA-59C3A3E192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BB03D-893D-4AAB-9909-58A35ECB20ED}" type="datetimeFigureOut">
              <a:rPr lang="ru-RU" smtClean="0"/>
              <a:t>13.09.2025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D4F5FE6-FE72-39F8-4985-50495AA741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063BC37-2E8F-2434-06B2-4FE24BDB67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CAB5B-5A39-4363-909B-8101FA3DC0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85812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C5377F-6FF9-F525-7A9A-8AEAFED434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187FB91-1C5F-E9FB-202A-7725E4ED8C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36B2C64-1445-BF85-2F4C-94B8B61F43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BB03D-893D-4AAB-9909-58A35ECB20ED}" type="datetimeFigureOut">
              <a:rPr lang="ru-RU" smtClean="0"/>
              <a:t>13.09.2025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0950C15-7CAB-1E42-75C6-332AAB62F9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08C2F84-C392-006C-C070-2E4BEF8EBD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CAB5B-5A39-4363-909B-8101FA3DC0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0300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F3A26B-D364-C305-A086-FC37EBA958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C59DE11-012D-0313-4C9F-52E4949EC0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1F3633-7283-B136-2BF8-A257E6F300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BB03D-893D-4AAB-9909-58A35ECB20ED}" type="datetimeFigureOut">
              <a:rPr lang="ru-RU" smtClean="0"/>
              <a:t>13.09.2025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ECE5289-1E82-00E6-3456-BF01C70EF2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0F4E027-B9E2-4C95-3C3C-3797A8A27B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CAB5B-5A39-4363-909B-8101FA3DC0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02851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603D74-0004-9C4B-BF8B-2B0F2E154A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84ECF19-140D-9D02-40B2-06C1C5FA5A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3A5DD36-B301-DD91-578D-FA4FC84BF3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90D6EEB-640C-9EA0-8BC4-E5D9E124AE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BB03D-893D-4AAB-9909-58A35ECB20ED}" type="datetimeFigureOut">
              <a:rPr lang="ru-RU" smtClean="0"/>
              <a:t>13.09.2025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15F9626-B3D6-3048-1B2A-C586097BC2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DBC796E-1035-9B8A-70ED-EBEBFFB20A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CAB5B-5A39-4363-909B-8101FA3DC0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6258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DB3294-181C-1077-9ECE-53C8735806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20DBC95-2C25-22B6-A8AE-2EEFC52683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EEEC381-63CC-85B5-74E8-6E433BD622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8F4F564-FB9B-79EB-4F71-8B66891BF17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7315BD0-2F00-28E3-E23A-3D06BD633E0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A251FF42-30A3-C10A-0938-EA7F378A7B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BB03D-893D-4AAB-9909-58A35ECB20ED}" type="datetimeFigureOut">
              <a:rPr lang="ru-RU" smtClean="0"/>
              <a:t>13.09.2025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A2192F4-C745-1598-66B8-C9744B4FF8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34958A7-2369-1C36-EEED-DDAD73CD4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CAB5B-5A39-4363-909B-8101FA3DC0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10044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32EB2A-502B-A4ED-1842-049F0472DB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159431CE-84C8-8F7B-8462-8CB5F895D3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BB03D-893D-4AAB-9909-58A35ECB20ED}" type="datetimeFigureOut">
              <a:rPr lang="ru-RU" smtClean="0"/>
              <a:t>13.09.2025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2943B7F-3F49-5EFF-A2CF-A5EB55FC06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7CBD380-F3A4-0C7C-4DDE-DAE0F1984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CAB5B-5A39-4363-909B-8101FA3DC0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16396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CC341BF-E170-EC5C-016E-3BBD4E22F2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BB03D-893D-4AAB-9909-58A35ECB20ED}" type="datetimeFigureOut">
              <a:rPr lang="ru-RU" smtClean="0"/>
              <a:t>13.09.2025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B18C72A-9858-31A5-3268-8FBC615900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5EEFB95-52C7-FEBC-6A5A-A955C1073D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CAB5B-5A39-4363-909B-8101FA3DC0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88455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A896A1-20E4-AB52-87F0-03168A2E5B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096ED81-B303-CE79-1267-7B1D7ACF54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6912DBE-8054-F5AF-64C2-253B25DAF6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18C24DF-9BF5-0943-8AD4-9EE360E178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BB03D-893D-4AAB-9909-58A35ECB20ED}" type="datetimeFigureOut">
              <a:rPr lang="ru-RU" smtClean="0"/>
              <a:t>13.09.2025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00ADB42-1CCB-EA28-E906-A7F395674C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5CF4C70-D2DC-AD71-DE1C-9F0651017F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CAB5B-5A39-4363-909B-8101FA3DC0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85079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A1AD60-67B3-E14F-CF24-105DFB6BBC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4F88AF7-D060-8D0B-DDBA-B5F1DF00831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9940B48-1D96-CC73-6B5E-80C9888D6A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1719389-26F2-9A8E-8A26-9CD907B303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BB03D-893D-4AAB-9909-58A35ECB20ED}" type="datetimeFigureOut">
              <a:rPr lang="ru-RU" smtClean="0"/>
              <a:t>13.09.2025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E0E8E32-CFDF-246F-B5F8-C8866EA571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EF431F7-BC36-05E1-A8E8-BAA5A19EB1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CAB5B-5A39-4363-909B-8101FA3DC0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68805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2D364A-E9C4-C7F5-9C82-C244E42445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287B58E-1E1A-2582-DA0D-79F54D2327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13B8DF6-C56D-959B-4EC4-E0800EEC15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0BB03D-893D-4AAB-9909-58A35ECB20ED}" type="datetimeFigureOut">
              <a:rPr lang="ru-RU" smtClean="0"/>
              <a:t>13.09.2025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8228636-0F5C-2FDD-08B9-9B07282046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C76F22E-719F-F9CE-212F-80766284F8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FCAB5B-5A39-4363-909B-8101FA3DC0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1966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svg"/><Relationship Id="rId5" Type="http://schemas.openxmlformats.org/officeDocument/2006/relationships/image" Target="../media/image40.png"/><Relationship Id="rId4" Type="http://schemas.openxmlformats.org/officeDocument/2006/relationships/image" Target="../media/image39.sv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2EB99F-5A5B-3F4E-88E4-78C056634A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AC3EFB40-2C56-C4D6-9AE0-1DEC3365B6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64D6D60-D871-2DFF-31A6-09FB4912E33F}"/>
              </a:ext>
            </a:extLst>
          </p:cNvPr>
          <p:cNvSpPr txBox="1"/>
          <p:nvPr/>
        </p:nvSpPr>
        <p:spPr>
          <a:xfrm>
            <a:off x="1" y="482885"/>
            <a:ext cx="693505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4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Создание Ресурсных Желаемых</a:t>
            </a:r>
          </a:p>
          <a:p>
            <a:r>
              <a:rPr lang="ru-RU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Состояний для</a:t>
            </a:r>
          </a:p>
          <a:p>
            <a:r>
              <a:rPr lang="ru-RU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Достижения любых</a:t>
            </a:r>
          </a:p>
          <a:p>
            <a:r>
              <a:rPr lang="ru-RU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Целей.</a:t>
            </a:r>
          </a:p>
        </p:txBody>
      </p:sp>
    </p:spTree>
    <p:extLst>
      <p:ext uri="{BB962C8B-B14F-4D97-AF65-F5344CB8AC3E}">
        <p14:creationId xmlns:p14="http://schemas.microsoft.com/office/powerpoint/2010/main" val="2660207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F5EEBC-79EA-19EF-1662-808C93E4A9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0463E3C8-4E1E-DA20-C96B-9B5899139B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3290" y="0"/>
            <a:ext cx="1231529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DDDA76-FE6B-2CE6-ED27-7CA7955BB98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174625"/>
            <a:ext cx="10534650" cy="1325563"/>
          </a:xfrm>
        </p:spPr>
        <p:txBody>
          <a:bodyPr>
            <a:norm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Принципы создания генеративного (порождающего) «Я»</a:t>
            </a:r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806CF7-6AE9-508E-6A95-64643C37912A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907213" y="1825625"/>
            <a:ext cx="5284787" cy="4681538"/>
          </a:xfrm>
        </p:spPr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Настройка «соматического» разума: «Выравнивайся, </a:t>
            </a:r>
            <a:r>
              <a:rPr lang="ru-RU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центрируйся</a:t>
            </a:r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»</a:t>
            </a:r>
          </a:p>
          <a:p>
            <a:pPr marL="514350" indent="-514350">
              <a:buFont typeface="+mj-lt"/>
              <a:buAutoNum type="arabicPeriod"/>
            </a:pPr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Настройка «когнитивного» разума: «Прими и преобразуй» (используй активное </a:t>
            </a:r>
            <a:r>
              <a:rPr lang="ru-RU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недеяние</a:t>
            </a:r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)</a:t>
            </a:r>
          </a:p>
          <a:p>
            <a:pPr marL="514350" indent="-514350">
              <a:buFont typeface="+mj-lt"/>
              <a:buAutoNum type="arabicPeriod"/>
            </a:pPr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Настройка «полевого» разума: «Откройся за пределы, а затем за пределы пределов»</a:t>
            </a:r>
          </a:p>
          <a:p>
            <a:pPr marL="514350" indent="-514350">
              <a:buFont typeface="+mj-lt"/>
              <a:buAutoNum type="arabicPeriod"/>
            </a:pPr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Генеративное порождающее «Я»</a:t>
            </a:r>
          </a:p>
          <a:p>
            <a:pPr marL="514350" indent="-514350">
              <a:buFont typeface="+mj-lt"/>
              <a:buAutoNum type="arabicPeriod"/>
            </a:pPr>
            <a:endParaRPr lang="ru-RU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514350" indent="-514350">
              <a:buFont typeface="+mj-lt"/>
              <a:buAutoNum type="arabicPeriod"/>
            </a:pPr>
            <a:endParaRPr lang="ru-RU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" name="Блок-схема: узел 3">
            <a:extLst>
              <a:ext uri="{FF2B5EF4-FFF2-40B4-BE49-F238E27FC236}">
                <a16:creationId xmlns:a16="http://schemas.microsoft.com/office/drawing/2014/main" id="{4499DE12-077A-5AEC-6A1C-B0EFF27311EE}"/>
              </a:ext>
            </a:extLst>
          </p:cNvPr>
          <p:cNvSpPr/>
          <p:nvPr/>
        </p:nvSpPr>
        <p:spPr>
          <a:xfrm>
            <a:off x="2551815" y="1775084"/>
            <a:ext cx="1998920" cy="1988288"/>
          </a:xfrm>
          <a:prstGeom prst="flowChartConnector">
            <a:avLst/>
          </a:prstGeom>
          <a:solidFill>
            <a:schemeClr val="accent5">
              <a:lumMod val="40000"/>
              <a:lumOff val="60000"/>
            </a:schemeClr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Блок-схема: узел 5">
            <a:extLst>
              <a:ext uri="{FF2B5EF4-FFF2-40B4-BE49-F238E27FC236}">
                <a16:creationId xmlns:a16="http://schemas.microsoft.com/office/drawing/2014/main" id="{474DE7A0-62E9-3274-0DAC-A4BB170C0DF8}"/>
              </a:ext>
            </a:extLst>
          </p:cNvPr>
          <p:cNvSpPr/>
          <p:nvPr/>
        </p:nvSpPr>
        <p:spPr>
          <a:xfrm>
            <a:off x="3551275" y="3511643"/>
            <a:ext cx="1998920" cy="1988288"/>
          </a:xfrm>
          <a:prstGeom prst="flowChartConnector">
            <a:avLst/>
          </a:prstGeom>
          <a:solidFill>
            <a:schemeClr val="accent6">
              <a:lumMod val="40000"/>
              <a:lumOff val="60000"/>
            </a:schemeClr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Блок-схема: узел 6">
            <a:extLst>
              <a:ext uri="{FF2B5EF4-FFF2-40B4-BE49-F238E27FC236}">
                <a16:creationId xmlns:a16="http://schemas.microsoft.com/office/drawing/2014/main" id="{01090E13-227E-E270-E718-500922BEBF21}"/>
              </a:ext>
            </a:extLst>
          </p:cNvPr>
          <p:cNvSpPr/>
          <p:nvPr/>
        </p:nvSpPr>
        <p:spPr>
          <a:xfrm>
            <a:off x="1552355" y="3511643"/>
            <a:ext cx="1998920" cy="1988288"/>
          </a:xfrm>
          <a:prstGeom prst="flowChartConnector">
            <a:avLst/>
          </a:prstGeom>
          <a:solidFill>
            <a:schemeClr val="accent4">
              <a:lumMod val="40000"/>
              <a:lumOff val="60000"/>
            </a:schemeClr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Блок-схема: узел 7">
            <a:extLst>
              <a:ext uri="{FF2B5EF4-FFF2-40B4-BE49-F238E27FC236}">
                <a16:creationId xmlns:a16="http://schemas.microsoft.com/office/drawing/2014/main" id="{9DFF1FFC-A9A3-1521-7EDD-8D25CE126DB3}"/>
              </a:ext>
            </a:extLst>
          </p:cNvPr>
          <p:cNvSpPr/>
          <p:nvPr/>
        </p:nvSpPr>
        <p:spPr>
          <a:xfrm>
            <a:off x="1254642" y="1661412"/>
            <a:ext cx="4593265" cy="4515551"/>
          </a:xfrm>
          <a:prstGeom prst="flowChartConnector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2C332B2-EE30-8D33-300E-859409B004DD}"/>
              </a:ext>
            </a:extLst>
          </p:cNvPr>
          <p:cNvSpPr txBox="1"/>
          <p:nvPr/>
        </p:nvSpPr>
        <p:spPr>
          <a:xfrm>
            <a:off x="3179135" y="2416120"/>
            <a:ext cx="7761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8DE73D5-C323-B748-773C-3515F16F55E7}"/>
              </a:ext>
            </a:extLst>
          </p:cNvPr>
          <p:cNvSpPr txBox="1"/>
          <p:nvPr/>
        </p:nvSpPr>
        <p:spPr>
          <a:xfrm>
            <a:off x="2163726" y="4244177"/>
            <a:ext cx="7761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560D6AF-F289-C80B-4FBC-0E0DA694426E}"/>
              </a:ext>
            </a:extLst>
          </p:cNvPr>
          <p:cNvSpPr txBox="1"/>
          <p:nvPr/>
        </p:nvSpPr>
        <p:spPr>
          <a:xfrm>
            <a:off x="4162646" y="4244177"/>
            <a:ext cx="7761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CD2BEE8-FCAD-A672-CC21-88B85AD3735D}"/>
              </a:ext>
            </a:extLst>
          </p:cNvPr>
          <p:cNvSpPr txBox="1"/>
          <p:nvPr/>
        </p:nvSpPr>
        <p:spPr>
          <a:xfrm>
            <a:off x="627543" y="2049047"/>
            <a:ext cx="7761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4</a:t>
            </a:r>
          </a:p>
        </p:txBody>
      </p:sp>
      <p:cxnSp>
        <p:nvCxnSpPr>
          <p:cNvPr id="15" name="Прямая со стрелкой 14">
            <a:extLst>
              <a:ext uri="{FF2B5EF4-FFF2-40B4-BE49-F238E27FC236}">
                <a16:creationId xmlns:a16="http://schemas.microsoft.com/office/drawing/2014/main" id="{77B39F9F-9DF5-B4ED-A404-009A887B7844}"/>
              </a:ext>
            </a:extLst>
          </p:cNvPr>
          <p:cNvCxnSpPr/>
          <p:nvPr/>
        </p:nvCxnSpPr>
        <p:spPr>
          <a:xfrm>
            <a:off x="1254642" y="2416120"/>
            <a:ext cx="774183" cy="523220"/>
          </a:xfrm>
          <a:prstGeom prst="straightConnector1">
            <a:avLst/>
          </a:prstGeom>
          <a:ln w="28575">
            <a:solidFill>
              <a:schemeClr val="accent5">
                <a:lumMod val="50000"/>
              </a:schemeClr>
            </a:solidFill>
            <a:tailEnd type="triangle"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D33766A7-E3A3-D5BA-2B86-E43901E2A5F2}"/>
              </a:ext>
            </a:extLst>
          </p:cNvPr>
          <p:cNvSpPr txBox="1"/>
          <p:nvPr/>
        </p:nvSpPr>
        <p:spPr>
          <a:xfrm>
            <a:off x="0" y="1500188"/>
            <a:ext cx="345211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>
                <a:solidFill>
                  <a:srgbClr val="FF0000"/>
                </a:solidFill>
              </a:rPr>
              <a:t>Генеративное</a:t>
            </a:r>
          </a:p>
          <a:p>
            <a:r>
              <a:rPr lang="ru-RU" sz="3600" dirty="0">
                <a:solidFill>
                  <a:srgbClr val="FF0000"/>
                </a:solidFill>
              </a:rPr>
              <a:t>Порождающее</a:t>
            </a:r>
          </a:p>
          <a:p>
            <a:r>
              <a:rPr lang="ru-RU" sz="3600" dirty="0">
                <a:solidFill>
                  <a:srgbClr val="FF0000"/>
                </a:solidFill>
              </a:rPr>
              <a:t>Я</a:t>
            </a:r>
          </a:p>
        </p:txBody>
      </p:sp>
    </p:spTree>
    <p:extLst>
      <p:ext uri="{BB962C8B-B14F-4D97-AF65-F5344CB8AC3E}">
        <p14:creationId xmlns:p14="http://schemas.microsoft.com/office/powerpoint/2010/main" val="12231849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E4F4A1-33C6-24E7-BC4C-C93D5BC65B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C64BDFB-273F-9E11-D913-B6B1089E98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3288957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4D3327-5BCA-28DD-E815-B543A9E7BB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chemeClr val="bg1"/>
                </a:solidFill>
                <a:latin typeface="Bahnschrift" panose="020B0502040204020203" pitchFamily="34" charset="0"/>
              </a:rPr>
              <a:t>Системный подход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54F2E33-A0A8-458E-FA7F-B54B36B411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1320" y="1825625"/>
            <a:ext cx="5613400" cy="4351338"/>
          </a:xfrm>
        </p:spPr>
        <p:txBody>
          <a:bodyPr/>
          <a:lstStyle/>
          <a:p>
            <a:pPr marL="0" indent="0">
              <a:buNone/>
            </a:pP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С позиции науки о системах: </a:t>
            </a:r>
          </a:p>
          <a:p>
            <a:r>
              <a:rPr lang="ru-RU" dirty="0">
                <a:solidFill>
                  <a:schemeClr val="bg1"/>
                </a:solidFill>
                <a:latin typeface="+mj-lt"/>
              </a:rPr>
              <a:t>Наш мир – это мир систем</a:t>
            </a:r>
          </a:p>
          <a:p>
            <a:r>
              <a:rPr lang="ru-RU" dirty="0">
                <a:solidFill>
                  <a:schemeClr val="bg1"/>
                </a:solidFill>
                <a:latin typeface="+mj-lt"/>
              </a:rPr>
              <a:t>Закон нашего мира, что не существует изолированных систем. Каждая система является частью большей системы</a:t>
            </a:r>
          </a:p>
          <a:p>
            <a:r>
              <a:rPr lang="ru-RU" dirty="0">
                <a:solidFill>
                  <a:schemeClr val="bg1"/>
                </a:solidFill>
                <a:latin typeface="+mj-lt"/>
              </a:rPr>
              <a:t>Настраивая б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о</a:t>
            </a:r>
            <a:r>
              <a:rPr lang="ru-RU" dirty="0">
                <a:solidFill>
                  <a:schemeClr val="bg1"/>
                </a:solidFill>
                <a:latin typeface="+mj-lt"/>
              </a:rPr>
              <a:t>льшую систему, мы всегда начинаем с настройки подсистем, входящих в эту б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о</a:t>
            </a:r>
            <a:r>
              <a:rPr lang="ru-RU" dirty="0">
                <a:solidFill>
                  <a:schemeClr val="bg1"/>
                </a:solidFill>
                <a:latin typeface="+mj-lt"/>
              </a:rPr>
              <a:t>льшую систему</a:t>
            </a:r>
          </a:p>
        </p:txBody>
      </p:sp>
    </p:spTree>
    <p:extLst>
      <p:ext uri="{BB962C8B-B14F-4D97-AF65-F5344CB8AC3E}">
        <p14:creationId xmlns:p14="http://schemas.microsoft.com/office/powerpoint/2010/main" val="2120943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C8CEC6-40CA-1EF8-E185-8DF7A31052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76B16DA8-FB82-0940-12A3-B4674AFEEA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BBB8371-357A-2DAA-BE7C-AAA4B5ABE5AA}"/>
              </a:ext>
            </a:extLst>
          </p:cNvPr>
          <p:cNvSpPr txBox="1"/>
          <p:nvPr/>
        </p:nvSpPr>
        <p:spPr>
          <a:xfrm>
            <a:off x="-1" y="1584909"/>
            <a:ext cx="12191999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3200" dirty="0">
                <a:solidFill>
                  <a:srgbClr val="FFFF00"/>
                </a:solidFill>
              </a:rPr>
              <a:t>1 . Большая часть людей в современном Мире</a:t>
            </a:r>
          </a:p>
          <a:p>
            <a:r>
              <a:rPr lang="ru-RU" sz="3200" dirty="0">
                <a:solidFill>
                  <a:srgbClr val="FFFF00"/>
                </a:solidFill>
              </a:rPr>
              <a:t> живёт из текущего состояния (которое далеко не всегда является </a:t>
            </a:r>
          </a:p>
          <a:p>
            <a:r>
              <a:rPr lang="ru-RU" sz="3200" dirty="0">
                <a:solidFill>
                  <a:srgbClr val="FFFF00"/>
                </a:solidFill>
              </a:rPr>
              <a:t> оптимальным и ресурсным , как для достижения определённых </a:t>
            </a:r>
          </a:p>
          <a:p>
            <a:r>
              <a:rPr lang="ru-RU" sz="3200" dirty="0">
                <a:solidFill>
                  <a:srgbClr val="FFFF00"/>
                </a:solidFill>
              </a:rPr>
              <a:t> целей , так и для качества жизни ) .Они создают Желаемые состояния или неосознанно или от случая к случаю , в очень ограниченных сферах своей жизни .</a:t>
            </a:r>
          </a:p>
          <a:p>
            <a:r>
              <a:rPr lang="ru-RU" sz="3200" dirty="0">
                <a:solidFill>
                  <a:srgbClr val="FFFF00"/>
                </a:solidFill>
              </a:rPr>
              <a:t> 2 . Жизнь из Желаемых состояний , позволяет значительно улучшить качество жизни и более эффективно двигаться к достижению своих целей и решать повседневные задачи , во Всех сферах : личной , </a:t>
            </a:r>
          </a:p>
          <a:p>
            <a:r>
              <a:rPr lang="ru-RU" sz="3200" dirty="0">
                <a:solidFill>
                  <a:srgbClr val="FFFF00"/>
                </a:solidFill>
              </a:rPr>
              <a:t>профессиональной , семейной , социальной …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1D9C79-E56F-2BCE-70F1-5B6201A11CF3}"/>
              </a:ext>
            </a:extLst>
          </p:cNvPr>
          <p:cNvSpPr txBox="1"/>
          <p:nvPr/>
        </p:nvSpPr>
        <p:spPr>
          <a:xfrm>
            <a:off x="1993187" y="-103175"/>
            <a:ext cx="878440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40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Основные </a:t>
            </a:r>
            <a:r>
              <a:rPr lang="ru-RU" sz="4000" b="1" dirty="0" err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пресуппозиции</a:t>
            </a:r>
            <a:br>
              <a:rPr lang="ru-RU" sz="40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0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для создания и поддержки</a:t>
            </a:r>
            <a:br>
              <a:rPr lang="ru-RU" sz="40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0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Желаемых Состояний</a:t>
            </a:r>
            <a:endParaRPr lang="ru-RU" sz="4000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7229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86FDCD-DCE9-3113-8B2A-60A8D6AB83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ACF902-FD82-CE63-20EC-58BD2F4FEAA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12192000" cy="2057400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</a:t>
            </a:r>
            <a:r>
              <a:rPr lang="ru-RU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Основные </a:t>
            </a:r>
            <a:r>
              <a:rPr lang="ru-RU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пресуппозиции</a:t>
            </a:r>
            <a:br>
              <a:rPr lang="ru-RU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для создания и поддержки</a:t>
            </a:r>
            <a:br>
              <a:rPr lang="ru-RU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Желаемых Состояний</a:t>
            </a:r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3DB7687-0F2C-C272-47F2-264DE720E325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558A9C19-1247-1292-2EEE-8F343DFA095D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0" y="626724"/>
            <a:ext cx="12192000" cy="6231276"/>
          </a:xfrm>
        </p:spPr>
        <p:txBody>
          <a:bodyPr>
            <a:normAutofit lnSpcReduction="10000"/>
          </a:bodyPr>
          <a:lstStyle/>
          <a:p>
            <a:r>
              <a:rPr lang="ru-RU" sz="3600" dirty="0">
                <a:solidFill>
                  <a:srgbClr val="FFFF00"/>
                </a:solidFill>
              </a:rPr>
              <a:t> 3 . Человек свободен в своих выборах, в</a:t>
            </a:r>
          </a:p>
          <a:p>
            <a:pPr marL="0" indent="0">
              <a:buNone/>
            </a:pPr>
            <a:r>
              <a:rPr lang="ru-RU" sz="3600" dirty="0">
                <a:solidFill>
                  <a:srgbClr val="FFFF00"/>
                </a:solidFill>
              </a:rPr>
              <a:t> отношении к «реальности« , к жизни, к Себе … ровно настолько , насколько готов взять на себя ответственность за свой выбор , Свою </a:t>
            </a:r>
          </a:p>
          <a:p>
            <a:pPr marL="0" indent="0">
              <a:buNone/>
            </a:pPr>
            <a:r>
              <a:rPr lang="ru-RU" sz="3600" dirty="0">
                <a:solidFill>
                  <a:srgbClr val="FFFF00"/>
                </a:solidFill>
              </a:rPr>
              <a:t>«реальность«, Себя и Свою жизнь. Ты Сам Создатель и Хранитель Своей жизни.</a:t>
            </a:r>
          </a:p>
          <a:p>
            <a:r>
              <a:rPr lang="ru-RU" sz="3600" dirty="0">
                <a:solidFill>
                  <a:srgbClr val="FFFF00"/>
                </a:solidFill>
              </a:rPr>
              <a:t> 4 . Исходя из науки о системах : человек сложная , многомерная система. А это значит , что для создания Желаемого Состояния необходимо  настраивать все основные элементы </a:t>
            </a:r>
          </a:p>
          <a:p>
            <a:pPr marL="0" indent="0">
              <a:buNone/>
            </a:pPr>
            <a:r>
              <a:rPr lang="ru-RU" sz="3600" dirty="0">
                <a:solidFill>
                  <a:srgbClr val="FFFF00"/>
                </a:solidFill>
              </a:rPr>
              <a:t>системы : Свой Разум , Своё Тело и то , что в системе Больше чем Ты</a:t>
            </a:r>
            <a:r>
              <a:rPr lang="ru-RU" sz="3200" dirty="0">
                <a:solidFill>
                  <a:srgbClr val="FFFF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76822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2B00B5-CE12-C461-3D3F-ABDB6C6F00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3DBBBB-E705-0412-F110-D3A620BD920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12192000" cy="2057400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</a:t>
            </a:r>
            <a:r>
              <a:rPr lang="ru-RU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Основные </a:t>
            </a:r>
            <a:r>
              <a:rPr lang="ru-RU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пресуппозиции</a:t>
            </a:r>
            <a:br>
              <a:rPr lang="ru-RU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для создания и поддержки</a:t>
            </a:r>
            <a:br>
              <a:rPr lang="ru-RU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Желаемых Состояний</a:t>
            </a:r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EA4762D-7ABD-1848-25D6-33F9A44F3C56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F16FCED6-CC3C-632B-C089-3782FB5435DB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0" y="154112"/>
            <a:ext cx="12192000" cy="6703888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5 . Ты всегда , в любых обстоятельствах </a:t>
            </a:r>
          </a:p>
          <a:p>
            <a:pPr marL="0" indent="0">
              <a:buNone/>
            </a:pPr>
            <a:r>
              <a:rPr lang="ru-RU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способен( а ) создать необходимый баланс частей внутри Себя . И сбалансировать свои части с частью которая больше чем Я .</a:t>
            </a:r>
          </a:p>
          <a:p>
            <a:r>
              <a:rPr lang="ru-RU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6 . Ты всегда , в любых обстоятельствах , способен ( а ) получить доступ к необходимым Тебе РЕСУРСАМ , а если таковых не окажется,</a:t>
            </a:r>
          </a:p>
          <a:p>
            <a:pPr marL="0" indent="0">
              <a:buNone/>
            </a:pPr>
            <a:r>
              <a:rPr lang="ru-RU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создать и присоединить их . </a:t>
            </a:r>
          </a:p>
          <a:p>
            <a:r>
              <a:rPr lang="ru-RU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7 . Ты Уникален( а ). </a:t>
            </a:r>
          </a:p>
          <a:p>
            <a:r>
              <a:rPr lang="ru-RU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8 .Только Ты создаёшь смыслы , цели и « реальность « в которой живёшь .</a:t>
            </a:r>
          </a:p>
          <a:p>
            <a:r>
              <a:rPr lang="ru-RU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9 . Только Тебе выбирать : каким Тебе быть и осознанно заниматься </a:t>
            </a:r>
          </a:p>
          <a:p>
            <a:pPr marL="0" indent="0">
              <a:buNone/>
            </a:pPr>
            <a:r>
              <a:rPr lang="ru-RU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дизайном Себя .</a:t>
            </a:r>
          </a:p>
        </p:txBody>
      </p:sp>
    </p:spTree>
    <p:extLst>
      <p:ext uri="{BB962C8B-B14F-4D97-AF65-F5344CB8AC3E}">
        <p14:creationId xmlns:p14="http://schemas.microsoft.com/office/powerpoint/2010/main" val="1114557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57A970-1634-3279-8CFF-10414CDF19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3179C833-384A-A5EC-48B6-2A81492FD799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0FBC7876-6A52-CCBF-252E-50C4A8313B2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7726363" cy="1335088"/>
          </a:xfrm>
        </p:spPr>
        <p:txBody>
          <a:bodyPr>
            <a:normAutofit fontScale="90000"/>
          </a:bodyPr>
          <a:lstStyle/>
          <a:p>
            <a:r>
              <a:rPr lang="ru-RU" dirty="0"/>
              <a:t>        </a:t>
            </a:r>
            <a:r>
              <a:rPr lang="ru-RU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Что такое : желаемое </a:t>
            </a:r>
            <a:br>
              <a:rPr lang="ru-RU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состояние.          </a:t>
            </a:r>
            <a:endParaRPr lang="ru-RU" dirty="0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B0BBE129-D74E-FBD8-DF3B-3C7F707BA7F5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0" y="1592494"/>
            <a:ext cx="12192000" cy="5265505"/>
          </a:xfrm>
        </p:spPr>
        <p:txBody>
          <a:bodyPr>
            <a:normAutofit fontScale="77500" lnSpcReduction="20000"/>
          </a:bodyPr>
          <a:lstStyle/>
          <a:p>
            <a:r>
              <a:rPr lang="ru-RU" sz="4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Желаемое состояние – это многомерная </a:t>
            </a:r>
          </a:p>
          <a:p>
            <a:pPr marL="0" indent="0">
              <a:buNone/>
            </a:pPr>
            <a:r>
              <a:rPr lang="ru-RU" sz="4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Структура включающая в себя :  </a:t>
            </a:r>
          </a:p>
          <a:p>
            <a:pPr marL="0" indent="0">
              <a:buNone/>
            </a:pPr>
            <a:r>
              <a:rPr lang="ru-RU" sz="4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.Желаемое Состояние вашего Разума – Тела ( возможно оптимальное , свободное , сбалансированное , открытое , пластичное ,гибкое , текучее , ресурсное , «музыкальное«). </a:t>
            </a:r>
          </a:p>
          <a:p>
            <a:pPr marL="0" indent="0">
              <a:buNone/>
            </a:pPr>
            <a:r>
              <a:rPr lang="ru-RU" sz="4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Со настроенность с частью « больше чем Я « ( окружающий Мир ,партнёры , подчинённые , покупатели , семья … )</a:t>
            </a:r>
          </a:p>
          <a:p>
            <a:pPr marL="0" indent="0">
              <a:buNone/>
            </a:pPr>
            <a:r>
              <a:rPr lang="ru-RU" sz="4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Свободный доступ к ресурсам . ( внутренним и при необходимости внешним)</a:t>
            </a:r>
          </a:p>
          <a:p>
            <a:pPr marL="0" indent="0">
              <a:buNone/>
            </a:pPr>
            <a:r>
              <a:rPr lang="ru-RU" sz="4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marL="0" indent="0">
              <a:buNone/>
            </a:pPr>
            <a:r>
              <a:rPr lang="ru-RU" sz="4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Соединение с текущей целью , задачей , а главное со смыслом </a:t>
            </a:r>
            <a:r>
              <a:rPr lang="ru-RU" sz="3500" dirty="0"/>
              <a:t>.</a:t>
            </a:r>
            <a:endParaRPr lang="ru-RU" sz="3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3175999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601E10-3775-7247-9454-E1266DFB72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3A59FBF6-9BD7-0AE5-B832-BDCE4F3F80B6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35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B56CBA37-6014-AD0A-69B7-112D56A276E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7726363" cy="1335088"/>
          </a:xfrm>
        </p:spPr>
        <p:txBody>
          <a:bodyPr>
            <a:normAutofit fontScale="90000"/>
          </a:bodyPr>
          <a:lstStyle/>
          <a:p>
            <a:r>
              <a:rPr lang="ru-RU" dirty="0"/>
              <a:t>           </a:t>
            </a:r>
            <a:r>
              <a:rPr lang="ru-RU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Примеры Желаемых   </a:t>
            </a:r>
            <a:br>
              <a:rPr lang="ru-RU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Состояний .         </a:t>
            </a:r>
            <a:endParaRPr lang="ru-RU" dirty="0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0A824CCE-A5CE-AB75-CB3C-C9466969CA2A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0" y="1335088"/>
            <a:ext cx="12192000" cy="5522912"/>
          </a:xfrm>
        </p:spPr>
        <p:txBody>
          <a:bodyPr>
            <a:normAutofit/>
          </a:bodyPr>
          <a:lstStyle/>
          <a:p>
            <a:r>
              <a:rPr lang="ru-RU" sz="4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Спорт : настройка перед действием и удержание</a:t>
            </a:r>
          </a:p>
          <a:p>
            <a:pPr marL="0" indent="0">
              <a:buNone/>
            </a:pPr>
            <a:r>
              <a:rPr lang="ru-RU" sz="4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этого состояния во время совершения действия ( прыжок в высоту ,фигурное катание , бег и т.д.)</a:t>
            </a:r>
          </a:p>
          <a:p>
            <a:r>
              <a:rPr lang="ru-RU" sz="4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Выступление перед аудиторией , переговоры , продажи …</a:t>
            </a:r>
          </a:p>
          <a:p>
            <a:r>
              <a:rPr lang="ru-RU" sz="4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Важный разговор с супругом или детьми …</a:t>
            </a:r>
          </a:p>
          <a:p>
            <a:pPr marL="0" indent="0">
              <a:buNone/>
            </a:pPr>
            <a:r>
              <a:rPr lang="ru-RU" sz="4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Подводя некоторый итог: любое значимое </a:t>
            </a:r>
            <a:r>
              <a:rPr lang="ru-RU" sz="4000" b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действие </a:t>
            </a:r>
            <a:endParaRPr lang="ru-RU" sz="40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3712209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93D326-71F5-48E3-3BF6-08B590FAC9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E61AE873-0AF7-58B2-62D6-6BDB2ACE480D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53D4550-9804-5767-0D60-A031A541D3A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7572375" cy="2057400"/>
          </a:xfrm>
        </p:spPr>
        <p:txBody>
          <a:bodyPr>
            <a:normAutofit/>
          </a:bodyPr>
          <a:lstStyle/>
          <a:p>
            <a:r>
              <a:rPr lang="ru-RU" sz="6000" dirty="0"/>
              <a:t>   </a:t>
            </a:r>
            <a:r>
              <a:rPr lang="ru-RU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Базовые Конечные </a:t>
            </a:r>
            <a:br>
              <a:rPr lang="ru-RU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Данности .</a:t>
            </a:r>
            <a:endParaRPr lang="ru-RU" sz="6000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7A4BD15-E2F6-6910-CCA5-BCE6657BAB9E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0" y="2057400"/>
            <a:ext cx="12192000" cy="4800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6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.</a:t>
            </a:r>
            <a:r>
              <a:rPr lang="ru-RU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ВСЁ НАЧИНАЕТСЯ И  ВСЁ ЗАКАНЧИВАЕТСЯ</a:t>
            </a:r>
          </a:p>
          <a:p>
            <a:pPr marL="0" indent="0">
              <a:buNone/>
            </a:pPr>
            <a:r>
              <a:rPr lang="ru-RU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6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r>
              <a:rPr lang="ru-RU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ТЫ СВОБОДЕН РОВНО НАСТОЛЬКО , НАСКОЛЬКО ГОТОВ ЗА СВОЮ </a:t>
            </a:r>
            <a:br>
              <a:rPr lang="ru-RU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СВОБОДУ ОТВЕЧАТЬ .</a:t>
            </a:r>
          </a:p>
          <a:p>
            <a:pPr marL="0" indent="0">
              <a:buNone/>
            </a:pPr>
            <a:r>
              <a:rPr lang="ru-RU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6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r>
              <a:rPr lang="ru-RU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ТЫ УНИКАЛЕН .</a:t>
            </a:r>
          </a:p>
          <a:p>
            <a:pPr marL="0" indent="0">
              <a:buNone/>
            </a:pPr>
            <a:r>
              <a:rPr lang="ru-RU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6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r>
              <a:rPr lang="ru-RU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ТОЛЬКО ТЫ СОЗДАЁШЬ СМЫСЛ В СВОЕЙ ЖИЗНИ , ВЫБИРАЕШЬ</a:t>
            </a:r>
            <a:br>
              <a:rPr lang="ru-RU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 ДОСТИГАЕШЬ ЦЕЛИ .</a:t>
            </a:r>
            <a:endParaRPr lang="ru-RU" sz="6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74022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EF9EB4-850F-9382-7C6D-25E50A2489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>
            <a:extLst>
              <a:ext uri="{FF2B5EF4-FFF2-40B4-BE49-F238E27FC236}">
                <a16:creationId xmlns:a16="http://schemas.microsoft.com/office/drawing/2014/main" id="{F698EB7D-93C4-AD4B-9865-1CCE9914BAB8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0" y="1469204"/>
            <a:ext cx="12192000" cy="5388796"/>
          </a:xfrm>
        </p:spPr>
        <p:txBody>
          <a:bodyPr>
            <a:normAutofit/>
          </a:bodyPr>
          <a:lstStyle/>
          <a:p>
            <a:r>
              <a:rPr lang="ru-RU" sz="3200" dirty="0"/>
              <a:t> </a:t>
            </a:r>
            <a:endParaRPr lang="ru-RU" sz="4800" dirty="0"/>
          </a:p>
          <a:p>
            <a:r>
              <a:rPr lang="ru-RU" sz="4800" dirty="0"/>
              <a:t> Существуют аналоги понятию </a:t>
            </a:r>
            <a:r>
              <a:rPr lang="ru-RU" sz="4800" b="1" dirty="0"/>
              <a:t>Желаемого</a:t>
            </a:r>
          </a:p>
          <a:p>
            <a:r>
              <a:rPr lang="ru-RU" sz="4800" b="1" dirty="0"/>
              <a:t>Состояния</a:t>
            </a:r>
            <a:r>
              <a:rPr lang="ru-RU" sz="4800" dirty="0"/>
              <a:t>: Высокопродуктивное</a:t>
            </a:r>
          </a:p>
          <a:p>
            <a:r>
              <a:rPr lang="ru-RU" sz="4800" dirty="0"/>
              <a:t>Состояние ,Оптимальное</a:t>
            </a:r>
          </a:p>
          <a:p>
            <a:r>
              <a:rPr lang="ru-RU" sz="4800" dirty="0"/>
              <a:t>Состояние , Ресурсное Состояние</a:t>
            </a:r>
          </a:p>
          <a:p>
            <a:r>
              <a:rPr lang="ru-RU" sz="4800" dirty="0"/>
              <a:t>Состояние Коуч( </a:t>
            </a:r>
            <a:r>
              <a:rPr lang="ru-RU" sz="3200" dirty="0"/>
              <a:t>предложено Стивеном</a:t>
            </a:r>
          </a:p>
          <a:p>
            <a:r>
              <a:rPr lang="ru-RU" sz="3200" dirty="0" err="1"/>
              <a:t>Гиллигеном</a:t>
            </a:r>
            <a:r>
              <a:rPr lang="ru-RU" sz="3200" dirty="0"/>
              <a:t> и Робертом </a:t>
            </a:r>
            <a:r>
              <a:rPr lang="ru-RU" sz="3200" dirty="0" err="1"/>
              <a:t>Дилтсом</a:t>
            </a:r>
            <a:r>
              <a:rPr lang="ru-RU" sz="3200" dirty="0"/>
              <a:t> )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461668BC-180C-5BD4-7F09-DBBDA0F7CF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039211-9DA5-C0E2-978E-DF17085D616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12277725" cy="2057400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Создание Желаемого Состояния :</a:t>
            </a:r>
            <a:r>
              <a:rPr lang="ru-RU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настройка</a:t>
            </a:r>
            <a:br>
              <a:rPr lang="ru-RU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Разума-Тела.</a:t>
            </a:r>
            <a:br>
              <a:rPr lang="ru-RU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72C3584-710D-C515-1E0D-E1B2A0B3DAB0}"/>
              </a:ext>
            </a:extLst>
          </p:cNvPr>
          <p:cNvSpPr txBox="1"/>
          <p:nvPr/>
        </p:nvSpPr>
        <p:spPr>
          <a:xfrm>
            <a:off x="-85724" y="2311685"/>
            <a:ext cx="12277725" cy="84638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/>
              <a:t>Существуют аналоги                                          понятию </a:t>
            </a: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Желаемого</a:t>
            </a:r>
          </a:p>
          <a:p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Состояния :</a:t>
            </a:r>
            <a:r>
              <a:rPr lang="ru-RU" sz="3200" dirty="0"/>
              <a:t>                                                ,   </a:t>
            </a:r>
          </a:p>
          <a:p>
            <a:r>
              <a:rPr lang="ru-RU" sz="3200" dirty="0"/>
              <a:t>Высокопродуктивное</a:t>
            </a:r>
          </a:p>
          <a:p>
            <a:r>
              <a:rPr lang="ru-RU" sz="3200" dirty="0"/>
              <a:t>Состояние,                                                                </a:t>
            </a:r>
          </a:p>
          <a:p>
            <a:r>
              <a:rPr lang="ru-RU" sz="3200" dirty="0"/>
              <a:t>Оптимальное состояние,</a:t>
            </a:r>
          </a:p>
          <a:p>
            <a:r>
              <a:rPr lang="ru-RU" sz="3200" dirty="0"/>
              <a:t>Ресурсное состояние ,                                                                  </a:t>
            </a:r>
          </a:p>
          <a:p>
            <a:r>
              <a:rPr lang="ru-RU" sz="3200" dirty="0"/>
              <a:t>Состояние Коуч ( предложено Стивеном </a:t>
            </a:r>
            <a:r>
              <a:rPr lang="ru-RU" sz="3200" dirty="0" err="1"/>
              <a:t>Гиллигеном</a:t>
            </a:r>
            <a:r>
              <a:rPr lang="ru-RU" sz="3200" dirty="0"/>
              <a:t> и Робертом</a:t>
            </a:r>
          </a:p>
          <a:p>
            <a:r>
              <a:rPr lang="ru-RU" sz="3200" dirty="0" err="1"/>
              <a:t>Дилтсом</a:t>
            </a:r>
            <a:r>
              <a:rPr lang="ru-RU" sz="3200" dirty="0"/>
              <a:t> )</a:t>
            </a:r>
          </a:p>
          <a:p>
            <a:endParaRPr lang="ru-RU" sz="3200" dirty="0"/>
          </a:p>
          <a:p>
            <a:endParaRPr lang="ru-RU" sz="3200" dirty="0"/>
          </a:p>
          <a:p>
            <a:endParaRPr lang="ru-RU" sz="3200" dirty="0"/>
          </a:p>
          <a:p>
            <a:endParaRPr lang="ru-RU" sz="3200" dirty="0"/>
          </a:p>
          <a:p>
            <a:endParaRPr lang="ru-RU" sz="3200" dirty="0"/>
          </a:p>
          <a:p>
            <a:endParaRPr lang="ru-RU" sz="3200" dirty="0"/>
          </a:p>
          <a:p>
            <a:endParaRPr lang="ru-RU" sz="3200" dirty="0"/>
          </a:p>
          <a:p>
            <a:endParaRPr lang="ru-RU" sz="3200" dirty="0"/>
          </a:p>
          <a:p>
            <a:r>
              <a:rPr lang="ru-RU" sz="3200" dirty="0"/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3485316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A59774-6071-79C0-DE46-FF377B7BF5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BD4B9E49-24B6-D864-C915-9907B43514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3F362C3-DC08-FFCC-6E6D-BF2F469192CA}"/>
              </a:ext>
            </a:extLst>
          </p:cNvPr>
          <p:cNvSpPr txBox="1"/>
          <p:nvPr/>
        </p:nvSpPr>
        <p:spPr>
          <a:xfrm>
            <a:off x="0" y="431515"/>
            <a:ext cx="121920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/>
              <a:t> </a:t>
            </a:r>
            <a:r>
              <a:rPr lang="ru-RU" sz="5400" b="1" dirty="0">
                <a:solidFill>
                  <a:srgbClr val="FFFF00"/>
                </a:solidFill>
              </a:rPr>
              <a:t>Состояние  </a:t>
            </a:r>
            <a:r>
              <a:rPr lang="en-US" sz="5400" b="1" dirty="0">
                <a:solidFill>
                  <a:srgbClr val="FFFF00"/>
                </a:solidFill>
              </a:rPr>
              <a:t>COACH   (   </a:t>
            </a:r>
            <a:r>
              <a:rPr lang="ru-RU" sz="5400" b="1" dirty="0">
                <a:solidFill>
                  <a:srgbClr val="FFFF00"/>
                </a:solidFill>
              </a:rPr>
              <a:t>КОУЧ   )</a:t>
            </a:r>
            <a:br>
              <a:rPr lang="ru-RU" sz="5400" b="1" dirty="0">
                <a:solidFill>
                  <a:srgbClr val="FFFF00"/>
                </a:solidFill>
              </a:rPr>
            </a:br>
            <a:r>
              <a:rPr lang="ru-RU" sz="5400" b="1" dirty="0">
                <a:solidFill>
                  <a:srgbClr val="FFFF00"/>
                </a:solidFill>
              </a:rPr>
              <a:t>                  Основа         Творческого     Изменения </a:t>
            </a:r>
            <a:endParaRPr lang="ru-RU" sz="5400" dirty="0">
              <a:solidFill>
                <a:srgbClr val="FFFF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597C782-20B8-DBCB-F956-2E76D42D0A5B}"/>
              </a:ext>
            </a:extLst>
          </p:cNvPr>
          <p:cNvSpPr txBox="1"/>
          <p:nvPr/>
        </p:nvSpPr>
        <p:spPr>
          <a:xfrm>
            <a:off x="246578" y="3152315"/>
            <a:ext cx="1194542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</a:rPr>
              <a:t>Стивен </a:t>
            </a:r>
            <a:r>
              <a:rPr lang="ru-RU" sz="2400" dirty="0" err="1">
                <a:solidFill>
                  <a:schemeClr val="bg1"/>
                </a:solidFill>
              </a:rPr>
              <a:t>Гиллиген</a:t>
            </a:r>
            <a:r>
              <a:rPr lang="ru-RU" sz="2400" dirty="0">
                <a:solidFill>
                  <a:schemeClr val="bg1"/>
                </a:solidFill>
              </a:rPr>
              <a:t> , Роберт </a:t>
            </a:r>
            <a:r>
              <a:rPr lang="ru-RU" sz="2400" dirty="0" err="1">
                <a:solidFill>
                  <a:schemeClr val="bg1"/>
                </a:solidFill>
              </a:rPr>
              <a:t>Дилтс</a:t>
            </a:r>
            <a:r>
              <a:rPr lang="ru-RU" sz="2400" dirty="0">
                <a:solidFill>
                  <a:schemeClr val="bg1"/>
                </a:solidFill>
              </a:rPr>
              <a:t> .</a:t>
            </a:r>
          </a:p>
          <a:p>
            <a:r>
              <a:rPr lang="ru-RU" sz="2400" dirty="0">
                <a:solidFill>
                  <a:schemeClr val="bg1"/>
                </a:solidFill>
              </a:rPr>
              <a:t>          </a:t>
            </a:r>
            <a:r>
              <a:rPr lang="en-US" sz="2400" u="sng" dirty="0">
                <a:solidFill>
                  <a:schemeClr val="bg1"/>
                </a:solidFill>
              </a:rPr>
              <a:t>C</a:t>
            </a:r>
            <a:r>
              <a:rPr lang="en-US" sz="2400" b="1" dirty="0">
                <a:solidFill>
                  <a:schemeClr val="bg1"/>
                </a:solidFill>
              </a:rPr>
              <a:t>entered  </a:t>
            </a:r>
            <a:r>
              <a:rPr lang="ru-RU" sz="2400" b="1" dirty="0">
                <a:solidFill>
                  <a:schemeClr val="bg1"/>
                </a:solidFill>
              </a:rPr>
              <a:t>                                                                                                    Центрированное</a:t>
            </a:r>
            <a:r>
              <a:rPr lang="en-US" sz="2400" b="1" dirty="0">
                <a:solidFill>
                  <a:schemeClr val="bg1"/>
                </a:solidFill>
              </a:rPr>
              <a:t>     </a:t>
            </a:r>
            <a:r>
              <a:rPr lang="ru-RU" sz="2400" b="1" dirty="0">
                <a:solidFill>
                  <a:schemeClr val="bg1"/>
                </a:solidFill>
              </a:rPr>
              <a:t>                                                                                                                          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ru-RU" sz="2400" b="1" dirty="0">
                <a:solidFill>
                  <a:schemeClr val="bg1"/>
                </a:solidFill>
              </a:rPr>
              <a:t>           </a:t>
            </a:r>
          </a:p>
          <a:p>
            <a:r>
              <a:rPr lang="ru-RU" sz="2400" b="1" dirty="0">
                <a:solidFill>
                  <a:schemeClr val="bg1"/>
                </a:solidFill>
              </a:rPr>
              <a:t>          </a:t>
            </a:r>
            <a:r>
              <a:rPr lang="en-US" sz="2400" u="sng" dirty="0">
                <a:solidFill>
                  <a:schemeClr val="bg1"/>
                </a:solidFill>
              </a:rPr>
              <a:t>O</a:t>
            </a:r>
            <a:r>
              <a:rPr lang="en-US" sz="2400" b="1" dirty="0">
                <a:solidFill>
                  <a:schemeClr val="bg1"/>
                </a:solidFill>
              </a:rPr>
              <a:t>pen              </a:t>
            </a:r>
            <a:r>
              <a:rPr lang="ru-RU" sz="2400" b="1" dirty="0">
                <a:solidFill>
                  <a:schemeClr val="bg1"/>
                </a:solidFill>
              </a:rPr>
              <a:t>                                                                                                Открытое</a:t>
            </a:r>
          </a:p>
          <a:p>
            <a:r>
              <a:rPr lang="ru-RU" sz="2400" b="1" dirty="0">
                <a:solidFill>
                  <a:schemeClr val="bg1"/>
                </a:solidFill>
              </a:rPr>
              <a:t>          </a:t>
            </a:r>
            <a:r>
              <a:rPr lang="en-US" sz="2400" u="sng" dirty="0">
                <a:solidFill>
                  <a:schemeClr val="bg1"/>
                </a:solidFill>
              </a:rPr>
              <a:t>A</a:t>
            </a:r>
            <a:r>
              <a:rPr lang="en-US" sz="2400" b="1" dirty="0">
                <a:solidFill>
                  <a:schemeClr val="bg1"/>
                </a:solidFill>
              </a:rPr>
              <a:t>ware             </a:t>
            </a:r>
            <a:r>
              <a:rPr lang="ru-RU" sz="2400" b="1" dirty="0">
                <a:solidFill>
                  <a:schemeClr val="bg1"/>
                </a:solidFill>
              </a:rPr>
              <a:t>                                                                                              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ru-RU" sz="2400" b="1" dirty="0">
                <a:solidFill>
                  <a:schemeClr val="bg1"/>
                </a:solidFill>
              </a:rPr>
              <a:t>Осознанное</a:t>
            </a:r>
          </a:p>
          <a:p>
            <a:r>
              <a:rPr lang="ru-RU" sz="2400" b="1" dirty="0">
                <a:solidFill>
                  <a:schemeClr val="bg1"/>
                </a:solidFill>
              </a:rPr>
              <a:t>          </a:t>
            </a:r>
            <a:r>
              <a:rPr lang="en-US" sz="2400" u="sng" dirty="0">
                <a:solidFill>
                  <a:schemeClr val="bg1"/>
                </a:solidFill>
              </a:rPr>
              <a:t>C</a:t>
            </a:r>
            <a:r>
              <a:rPr lang="en-US" sz="2400" b="1" dirty="0">
                <a:solidFill>
                  <a:schemeClr val="bg1"/>
                </a:solidFill>
              </a:rPr>
              <a:t>onnected     </a:t>
            </a:r>
            <a:r>
              <a:rPr lang="ru-RU" sz="2400" b="1" dirty="0">
                <a:solidFill>
                  <a:schemeClr val="bg1"/>
                </a:solidFill>
              </a:rPr>
              <a:t>                                                                                              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ru-RU" sz="2400" b="1" dirty="0">
                <a:solidFill>
                  <a:schemeClr val="bg1"/>
                </a:solidFill>
              </a:rPr>
              <a:t>Соединённое</a:t>
            </a:r>
          </a:p>
          <a:p>
            <a:r>
              <a:rPr lang="ru-RU" sz="2400" b="1" dirty="0">
                <a:solidFill>
                  <a:schemeClr val="bg1"/>
                </a:solidFill>
              </a:rPr>
              <a:t>          </a:t>
            </a:r>
            <a:r>
              <a:rPr lang="en-US" sz="2400" u="sng" dirty="0">
                <a:solidFill>
                  <a:schemeClr val="bg1"/>
                </a:solidFill>
              </a:rPr>
              <a:t>H</a:t>
            </a:r>
            <a:r>
              <a:rPr lang="en-US" sz="2400" b="1" dirty="0">
                <a:solidFill>
                  <a:schemeClr val="bg1"/>
                </a:solidFill>
              </a:rPr>
              <a:t>olding           </a:t>
            </a:r>
            <a:r>
              <a:rPr lang="ru-RU" sz="2400" b="1" dirty="0">
                <a:solidFill>
                  <a:schemeClr val="bg1"/>
                </a:solidFill>
              </a:rPr>
              <a:t>                                                                                              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ru-RU" sz="2400" b="1" dirty="0">
                <a:solidFill>
                  <a:schemeClr val="bg1"/>
                </a:solidFill>
              </a:rPr>
              <a:t>Удерживающее</a:t>
            </a:r>
            <a:endParaRPr lang="ru-RU" sz="2400" dirty="0">
              <a:solidFill>
                <a:schemeClr val="bg1"/>
              </a:solidFill>
            </a:endParaRPr>
          </a:p>
          <a:p>
            <a:r>
              <a:rPr lang="ru-RU" sz="2400" dirty="0">
                <a:solidFill>
                  <a:schemeClr val="bg1"/>
                </a:solidFill>
              </a:rPr>
              <a:t>  </a:t>
            </a:r>
            <a:endParaRPr lang="ru-RU" sz="2400" b="1" dirty="0">
              <a:solidFill>
                <a:schemeClr val="bg1"/>
              </a:solidFill>
            </a:endParaRPr>
          </a:p>
          <a:p>
            <a:r>
              <a:rPr lang="ru-RU" sz="2400" b="1" dirty="0">
                <a:solidFill>
                  <a:schemeClr val="bg1"/>
                </a:solidFill>
              </a:rPr>
              <a:t>   </a:t>
            </a:r>
          </a:p>
          <a:p>
            <a:r>
              <a:rPr lang="ru-RU" sz="2400" b="1" dirty="0">
                <a:solidFill>
                  <a:schemeClr val="bg1"/>
                </a:solidFill>
              </a:rPr>
              <a:t>   </a:t>
            </a:r>
          </a:p>
          <a:p>
            <a:r>
              <a:rPr lang="ru-RU" sz="2400" b="1" dirty="0">
                <a:solidFill>
                  <a:schemeClr val="bg1"/>
                </a:solidFill>
              </a:rPr>
              <a:t> </a:t>
            </a:r>
          </a:p>
          <a:p>
            <a:endParaRPr lang="ru-RU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3485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9D5870-D6CC-6B5B-42DA-70A8AC44CA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C4F06016-699F-255A-5730-4A6D69F341B2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5748"/>
            <a:ext cx="12192000" cy="7121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43683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C3585F-D028-DFEB-837E-68444D624C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B176829D-ED39-C6E5-DA08-8B7EFFF285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DD7318B-1179-8C6E-0A50-660B45090751}"/>
              </a:ext>
            </a:extLst>
          </p:cNvPr>
          <p:cNvSpPr txBox="1"/>
          <p:nvPr/>
        </p:nvSpPr>
        <p:spPr>
          <a:xfrm>
            <a:off x="647272" y="215757"/>
            <a:ext cx="928709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>
                <a:solidFill>
                  <a:schemeClr val="tx2"/>
                </a:solidFill>
              </a:rPr>
              <a:t>Состояние </a:t>
            </a:r>
            <a:r>
              <a:rPr lang="en-US" sz="4000" b="1" dirty="0">
                <a:solidFill>
                  <a:schemeClr val="tx2"/>
                </a:solidFill>
              </a:rPr>
              <a:t>CRASH (</a:t>
            </a:r>
            <a:r>
              <a:rPr lang="ru-RU" sz="4000" b="1" dirty="0">
                <a:solidFill>
                  <a:schemeClr val="tx2"/>
                </a:solidFill>
              </a:rPr>
              <a:t> не ресурсное )         </a:t>
            </a:r>
            <a:br>
              <a:rPr lang="ru-RU" sz="4000" b="1" dirty="0">
                <a:solidFill>
                  <a:schemeClr val="tx2"/>
                </a:solidFill>
              </a:rPr>
            </a:br>
            <a:r>
              <a:rPr lang="ru-RU" sz="4000" b="1" dirty="0">
                <a:solidFill>
                  <a:schemeClr val="tx2"/>
                </a:solidFill>
              </a:rPr>
              <a:t>Контекст , лежащий в основе симптомов</a:t>
            </a:r>
            <a:br>
              <a:rPr lang="ru-RU" sz="4000" b="1" dirty="0">
                <a:solidFill>
                  <a:schemeClr val="tx2"/>
                </a:solidFill>
              </a:rPr>
            </a:br>
            <a:r>
              <a:rPr lang="ru-RU" sz="4000" b="1" dirty="0">
                <a:solidFill>
                  <a:schemeClr val="tx2"/>
                </a:solidFill>
              </a:rPr>
              <a:t> Стивен </a:t>
            </a:r>
            <a:r>
              <a:rPr lang="ru-RU" sz="4000" b="1" dirty="0" err="1">
                <a:solidFill>
                  <a:schemeClr val="tx2"/>
                </a:solidFill>
              </a:rPr>
              <a:t>Гиллиген</a:t>
            </a:r>
            <a:r>
              <a:rPr lang="ru-RU" sz="4000" b="1" dirty="0">
                <a:solidFill>
                  <a:schemeClr val="tx2"/>
                </a:solidFill>
              </a:rPr>
              <a:t> , Роберт </a:t>
            </a:r>
            <a:r>
              <a:rPr lang="ru-RU" sz="4000" b="1" dirty="0" err="1">
                <a:solidFill>
                  <a:schemeClr val="tx2"/>
                </a:solidFill>
              </a:rPr>
              <a:t>Дилтс</a:t>
            </a:r>
            <a:endParaRPr lang="ru-RU" sz="4000" dirty="0">
              <a:solidFill>
                <a:schemeClr val="tx2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39802EE-523D-3E18-3656-62DE8954FC87}"/>
              </a:ext>
            </a:extLst>
          </p:cNvPr>
          <p:cNvSpPr txBox="1"/>
          <p:nvPr/>
        </p:nvSpPr>
        <p:spPr>
          <a:xfrm>
            <a:off x="760288" y="2332234"/>
            <a:ext cx="10791031" cy="48936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dirty="0">
                <a:solidFill>
                  <a:srgbClr val="00B0F0"/>
                </a:solidFill>
              </a:rPr>
              <a:t>.</a:t>
            </a:r>
            <a:r>
              <a:rPr lang="en-US" sz="4800" u="sng" dirty="0">
                <a:solidFill>
                  <a:srgbClr val="00B0F0"/>
                </a:solidFill>
              </a:rPr>
              <a:t>C</a:t>
            </a:r>
            <a:r>
              <a:rPr lang="en-US" sz="4800" b="1" dirty="0">
                <a:solidFill>
                  <a:srgbClr val="00B0F0"/>
                </a:solidFill>
              </a:rPr>
              <a:t>ontracted               </a:t>
            </a:r>
            <a:r>
              <a:rPr lang="ru-RU" sz="4800" b="1" dirty="0">
                <a:solidFill>
                  <a:srgbClr val="00B0F0"/>
                </a:solidFill>
              </a:rPr>
              <a:t>( Зажатое )</a:t>
            </a:r>
          </a:p>
          <a:p>
            <a:r>
              <a:rPr lang="ru-RU" sz="4800" b="1" dirty="0">
                <a:solidFill>
                  <a:srgbClr val="00B0F0"/>
                </a:solidFill>
              </a:rPr>
              <a:t> .</a:t>
            </a:r>
            <a:r>
              <a:rPr lang="en-US" sz="4800" u="sng" dirty="0">
                <a:solidFill>
                  <a:srgbClr val="00B0F0"/>
                </a:solidFill>
              </a:rPr>
              <a:t>R</a:t>
            </a:r>
            <a:r>
              <a:rPr lang="en-US" sz="4800" b="1" dirty="0">
                <a:solidFill>
                  <a:srgbClr val="00B0F0"/>
                </a:solidFill>
              </a:rPr>
              <a:t>eactive</a:t>
            </a:r>
            <a:r>
              <a:rPr lang="ru-RU" sz="4800" b="1" dirty="0">
                <a:solidFill>
                  <a:srgbClr val="00B0F0"/>
                </a:solidFill>
              </a:rPr>
              <a:t> </a:t>
            </a:r>
            <a:r>
              <a:rPr lang="en-US" sz="4800" b="1" dirty="0">
                <a:solidFill>
                  <a:srgbClr val="00B0F0"/>
                </a:solidFill>
              </a:rPr>
              <a:t>                  ( </a:t>
            </a:r>
            <a:r>
              <a:rPr lang="ru-RU" sz="4800" b="1" dirty="0">
                <a:solidFill>
                  <a:srgbClr val="00B0F0"/>
                </a:solidFill>
              </a:rPr>
              <a:t>Реактивное)</a:t>
            </a:r>
          </a:p>
          <a:p>
            <a:r>
              <a:rPr lang="ru-RU" sz="4800" b="1" dirty="0">
                <a:solidFill>
                  <a:srgbClr val="00B0F0"/>
                </a:solidFill>
              </a:rPr>
              <a:t> .</a:t>
            </a:r>
            <a:r>
              <a:rPr lang="en-US" sz="4800" u="sng" dirty="0">
                <a:solidFill>
                  <a:srgbClr val="00B0F0"/>
                </a:solidFill>
              </a:rPr>
              <a:t>A</a:t>
            </a:r>
            <a:r>
              <a:rPr lang="en-US" sz="4800" b="1" dirty="0">
                <a:solidFill>
                  <a:srgbClr val="00B0F0"/>
                </a:solidFill>
              </a:rPr>
              <a:t>nalysis   (</a:t>
            </a:r>
            <a:r>
              <a:rPr lang="ru-RU" sz="4800" b="1" dirty="0">
                <a:solidFill>
                  <a:srgbClr val="00B0F0"/>
                </a:solidFill>
              </a:rPr>
              <a:t> Парализованное анализом)</a:t>
            </a:r>
          </a:p>
          <a:p>
            <a:r>
              <a:rPr lang="ru-RU" sz="4800" b="1" dirty="0">
                <a:solidFill>
                  <a:srgbClr val="00B0F0"/>
                </a:solidFill>
              </a:rPr>
              <a:t> .</a:t>
            </a:r>
            <a:r>
              <a:rPr lang="en-US" sz="4800" b="1" u="sng" dirty="0">
                <a:solidFill>
                  <a:srgbClr val="00B0F0"/>
                </a:solidFill>
              </a:rPr>
              <a:t>S</a:t>
            </a:r>
            <a:r>
              <a:rPr lang="en-US" sz="4800" b="1" dirty="0">
                <a:solidFill>
                  <a:srgbClr val="00B0F0"/>
                </a:solidFill>
              </a:rPr>
              <a:t>eparated               ( </a:t>
            </a:r>
            <a:r>
              <a:rPr lang="ru-RU" sz="4800" b="1" dirty="0">
                <a:solidFill>
                  <a:srgbClr val="00B0F0"/>
                </a:solidFill>
              </a:rPr>
              <a:t>Отделённое )</a:t>
            </a:r>
          </a:p>
          <a:p>
            <a:r>
              <a:rPr lang="ru-RU" sz="4800" b="1" dirty="0">
                <a:solidFill>
                  <a:srgbClr val="00B0F0"/>
                </a:solidFill>
              </a:rPr>
              <a:t> .</a:t>
            </a:r>
            <a:r>
              <a:rPr lang="en-US" sz="4800" u="sng" dirty="0">
                <a:solidFill>
                  <a:srgbClr val="00B0F0"/>
                </a:solidFill>
              </a:rPr>
              <a:t>H</a:t>
            </a:r>
            <a:r>
              <a:rPr lang="en-US" sz="4800" b="1" dirty="0">
                <a:solidFill>
                  <a:srgbClr val="00B0F0"/>
                </a:solidFill>
              </a:rPr>
              <a:t>urting / Hating/ Hitting</a:t>
            </a:r>
          </a:p>
          <a:p>
            <a:r>
              <a:rPr lang="en-US" sz="4800" dirty="0">
                <a:solidFill>
                  <a:srgbClr val="00B0F0"/>
                </a:solidFill>
              </a:rPr>
              <a:t> </a:t>
            </a:r>
            <a:r>
              <a:rPr lang="en-US" sz="4800" b="1" dirty="0">
                <a:solidFill>
                  <a:srgbClr val="00B0F0"/>
                </a:solidFill>
              </a:rPr>
              <a:t>(</a:t>
            </a:r>
            <a:r>
              <a:rPr lang="ru-RU" sz="4800" b="1" dirty="0">
                <a:solidFill>
                  <a:srgbClr val="00B0F0"/>
                </a:solidFill>
              </a:rPr>
              <a:t>Болящее , ненавидящее, бьющее )</a:t>
            </a:r>
            <a:endParaRPr lang="ru-RU" sz="4800" dirty="0">
              <a:solidFill>
                <a:srgbClr val="00B0F0"/>
              </a:solidFill>
            </a:endParaRPr>
          </a:p>
          <a:p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513816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4C301A-647A-20E8-64A0-5F2915DADA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041071BE-B7E0-8F56-1F66-DEBE2E4A63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75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1E554C1-7564-ABE2-AA57-737585F81A2D}"/>
              </a:ext>
            </a:extLst>
          </p:cNvPr>
          <p:cNvSpPr txBox="1"/>
          <p:nvPr/>
        </p:nvSpPr>
        <p:spPr>
          <a:xfrm>
            <a:off x="842481" y="226031"/>
            <a:ext cx="8102026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5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 шагов для создания </a:t>
            </a:r>
            <a:br>
              <a:rPr lang="ru-RU" sz="5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5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ЖЕЛАЕМОГО СОСТОЯНИЯ</a:t>
            </a:r>
            <a:endParaRPr lang="ru-RU" sz="5400" dirty="0">
              <a:solidFill>
                <a:srgbClr val="FFFF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878E209-3FA2-F76A-9E49-4DBBA4E5C4F7}"/>
              </a:ext>
            </a:extLst>
          </p:cNvPr>
          <p:cNvSpPr txBox="1"/>
          <p:nvPr/>
        </p:nvSpPr>
        <p:spPr>
          <a:xfrm>
            <a:off x="-113015" y="2054831"/>
            <a:ext cx="1230501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ШАГ 1 . Создай пространство для </a:t>
            </a:r>
          </a:p>
          <a:p>
            <a:r>
              <a:rPr lang="ru-RU" sz="2800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ЖЕЛАЕМОГО СОСТОЯНИЯ .</a:t>
            </a:r>
          </a:p>
          <a:p>
            <a:r>
              <a:rPr lang="ru-RU" sz="2800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ШАГ 2 . Соедини и настрой ВСЕ части</a:t>
            </a:r>
          </a:p>
          <a:p>
            <a:r>
              <a:rPr lang="ru-RU" sz="2800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Себя .</a:t>
            </a:r>
          </a:p>
          <a:p>
            <a:r>
              <a:rPr lang="ru-RU" sz="2800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ШАГ 3 . Соединись со своей целью .</a:t>
            </a:r>
          </a:p>
          <a:p>
            <a:r>
              <a:rPr lang="ru-RU" sz="2800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ШАГ 4 . Добавь ресурсы для достижения целей и/или улучшения качества жизни .</a:t>
            </a:r>
          </a:p>
          <a:p>
            <a:r>
              <a:rPr lang="ru-RU" sz="2800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ШАГ 5 . Создай пространство доверия между собой и…( другими людьми, миром и т.д.)</a:t>
            </a:r>
          </a:p>
          <a:p>
            <a:r>
              <a:rPr lang="ru-RU" sz="2800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ШАГ 6 . Сформируй свой уникальный темп и ритм практики ( и жизни в целом).</a:t>
            </a:r>
          </a:p>
          <a:p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45771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233F57-A01D-E6FC-656C-81280AE039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3650229C-CFA4-5D7C-995E-B4F7749BD11F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34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E1A2155-2692-FEE3-414E-3B8559B3DB73}"/>
              </a:ext>
            </a:extLst>
          </p:cNvPr>
          <p:cNvSpPr txBox="1"/>
          <p:nvPr/>
        </p:nvSpPr>
        <p:spPr>
          <a:xfrm>
            <a:off x="996594" y="256854"/>
            <a:ext cx="1094197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ШАГ 1 Создай пространство для</a:t>
            </a:r>
          </a:p>
          <a:p>
            <a:r>
              <a:rPr lang="ru-RU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ЖЕЛАЕМОГО              СОСТОЯНИЯ</a:t>
            </a:r>
          </a:p>
        </p:txBody>
      </p:sp>
    </p:spTree>
    <p:extLst>
      <p:ext uri="{BB962C8B-B14F-4D97-AF65-F5344CB8AC3E}">
        <p14:creationId xmlns:p14="http://schemas.microsoft.com/office/powerpoint/2010/main" val="1821652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020A0A-3A89-9524-73D2-DCC1FE20A0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CE99ED-DC4E-4C52-398D-2B7051FACA2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6873875" cy="1047750"/>
          </a:xfrm>
        </p:spPr>
        <p:txBody>
          <a:bodyPr>
            <a:normAutofit/>
          </a:bodyPr>
          <a:lstStyle/>
          <a:p>
            <a:r>
              <a:rPr lang="ru-RU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2F3C398-7EBC-3245-9D16-E5E78B54CEAC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0" y="1047750"/>
            <a:ext cx="6873875" cy="58102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200" dirty="0"/>
              <a:t> </a:t>
            </a:r>
            <a:endParaRPr lang="ru-RU" sz="54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D984716-3D67-2476-0573-07129F705C0A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518803E-9573-7591-23D8-55E8974281C0}"/>
              </a:ext>
            </a:extLst>
          </p:cNvPr>
          <p:cNvSpPr txBox="1"/>
          <p:nvPr/>
        </p:nvSpPr>
        <p:spPr>
          <a:xfrm>
            <a:off x="1" y="154112"/>
            <a:ext cx="12191998" cy="652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</a:t>
            </a:r>
            <a:r>
              <a:rPr lang="ru-RU" sz="54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Создание пространства</a:t>
            </a:r>
          </a:p>
          <a:p>
            <a:endParaRPr lang="ru-RU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.Представь , что Ты стоишь под струями воды волшебного водопада…</a:t>
            </a:r>
          </a:p>
          <a:p>
            <a: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.Эта вода уносит всё ненужное с поверхности тела , очищает каждую клеточку внутри тела , очищает сознание , очищает эмоции…</a:t>
            </a:r>
          </a:p>
          <a:p>
            <a: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.Представь и почувствуй свободное , чистое пространство внутри Себя…</a:t>
            </a:r>
          </a:p>
          <a:p>
            <a: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.Соединись с этим пространством…</a:t>
            </a:r>
          </a:p>
          <a:p>
            <a:endParaRPr lang="ru-RU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75556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FBE332-41A7-210C-765B-A9B8B86357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20D63860-3B5E-310F-BA7B-F841FB9FDC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172AA16-1133-8910-9E9D-C5FFD6C94989}"/>
              </a:ext>
            </a:extLst>
          </p:cNvPr>
          <p:cNvSpPr txBox="1"/>
          <p:nvPr/>
        </p:nvSpPr>
        <p:spPr>
          <a:xfrm>
            <a:off x="708917" y="308225"/>
            <a:ext cx="10104369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ШАГ 2 Соедини и настрой Все</a:t>
            </a:r>
          </a:p>
          <a:p>
            <a:r>
              <a:rPr lang="ru-RU" sz="6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Части                                     Себя</a:t>
            </a:r>
          </a:p>
        </p:txBody>
      </p:sp>
    </p:spTree>
    <p:extLst>
      <p:ext uri="{BB962C8B-B14F-4D97-AF65-F5344CB8AC3E}">
        <p14:creationId xmlns:p14="http://schemas.microsoft.com/office/powerpoint/2010/main" val="3523005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2AEC3B-2744-CB76-4AAB-6293FCC408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286EF4B4-0930-9833-12E5-7E80FE888A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84"/>
          <a:stretch/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68480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7FB953-62AD-818A-3217-348A077C53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F7EAD893-5BAE-CD93-6C41-EE34821889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96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86DA29D-B54C-1FE7-0FAA-CACD3AF69813}"/>
              </a:ext>
            </a:extLst>
          </p:cNvPr>
          <p:cNvSpPr txBox="1"/>
          <p:nvPr/>
        </p:nvSpPr>
        <p:spPr>
          <a:xfrm>
            <a:off x="54796" y="2175848"/>
            <a:ext cx="12137204" cy="37182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ru-RU" sz="36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1.Устройтесь </a:t>
            </a:r>
          </a:p>
          <a:p>
            <a:pPr>
              <a:lnSpc>
                <a:spcPct val="110000"/>
              </a:lnSpc>
            </a:pPr>
            <a:r>
              <a:rPr lang="ru-RU" sz="36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2.Начните дышать, представляя, как вы вдыхаете воздух через макушку головы, одновременно с любопытством наблюдая, куда движется воздух в теле</a:t>
            </a:r>
          </a:p>
          <a:p>
            <a:pPr>
              <a:lnSpc>
                <a:spcPct val="110000"/>
              </a:lnSpc>
            </a:pPr>
            <a:r>
              <a:rPr lang="ru-RU" sz="36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3.Когда вы почувствуете то пространство, куда движется воздух, положите над ним одну или обе руки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989B24F-9BA7-E668-B385-38E4D0127B54}"/>
              </a:ext>
            </a:extLst>
          </p:cNvPr>
          <p:cNvSpPr txBox="1"/>
          <p:nvPr/>
        </p:nvSpPr>
        <p:spPr>
          <a:xfrm>
            <a:off x="523982" y="246580"/>
            <a:ext cx="1172281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Упражнение «Центрирование с     использованием вертикального канала»</a:t>
            </a:r>
          </a:p>
          <a:p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2810152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1ECDC0-E0B2-5562-7F46-E8CA7FBB00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1385303F-DB71-C561-00AC-FF23AB7FB0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8519D05-C891-3AF9-48D0-F12530264C38}"/>
              </a:ext>
            </a:extLst>
          </p:cNvPr>
          <p:cNvSpPr txBox="1"/>
          <p:nvPr/>
        </p:nvSpPr>
        <p:spPr>
          <a:xfrm>
            <a:off x="0" y="421240"/>
            <a:ext cx="12192000" cy="6678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/>
              <a:t>                  </a:t>
            </a:r>
            <a:r>
              <a:rPr lang="ru-RU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Центрирование путём соматической</a:t>
            </a:r>
          </a:p>
          <a:p>
            <a:r>
              <a:rPr lang="ru-RU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      настройки</a:t>
            </a:r>
          </a:p>
          <a:p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1. Устройся и успокойся .</a:t>
            </a:r>
          </a:p>
          <a:p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2. Переключись на дыхание .</a:t>
            </a:r>
          </a:p>
          <a:p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3. Расслабься .</a:t>
            </a:r>
          </a:p>
          <a:p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4. Дыши: вертикальная ось .</a:t>
            </a:r>
          </a:p>
          <a:p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5. Расслабься: отпусти бёдра .</a:t>
            </a:r>
          </a:p>
          <a:p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6. Чувствуй: где центр?</a:t>
            </a:r>
          </a:p>
          <a:p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7. Соприкасайся с ним , дыши, открывай центр в поле…</a:t>
            </a:r>
          </a:p>
          <a:p>
            <a:endParaRPr lang="ru-RU" sz="4400" dirty="0"/>
          </a:p>
          <a:p>
            <a:endParaRPr lang="ru-RU" sz="3200" dirty="0"/>
          </a:p>
          <a:p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1183011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0233E2-A6EB-2756-F6E3-15BC5ADD33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ED000BB4-6327-4146-3606-CC8C23D736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237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6B5FDE-8DE3-5D1D-C2CB-E5E9DEB488C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490788" y="0"/>
            <a:ext cx="9701212" cy="2141538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rgbClr val="C0000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Упражнение </a:t>
            </a:r>
            <a:br>
              <a:rPr lang="ru-RU" b="1" dirty="0">
                <a:solidFill>
                  <a:srgbClr val="C0000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</a:br>
            <a:r>
              <a:rPr lang="ru-RU" b="1" dirty="0">
                <a:solidFill>
                  <a:srgbClr val="C0000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«Соматический микшер»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9" name="Объект 8">
            <a:extLst>
              <a:ext uri="{FF2B5EF4-FFF2-40B4-BE49-F238E27FC236}">
                <a16:creationId xmlns:a16="http://schemas.microsoft.com/office/drawing/2014/main" id="{87FEE6CC-512D-710B-DE23-B18458894AE6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490788" y="2060575"/>
            <a:ext cx="9701212" cy="4797425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ru-RU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Расслабление</a:t>
            </a:r>
          </a:p>
          <a:p>
            <a:pPr>
              <a:lnSpc>
                <a:spcPct val="110000"/>
              </a:lnSpc>
            </a:pPr>
            <a:r>
              <a:rPr lang="ru-RU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Концентрация</a:t>
            </a:r>
          </a:p>
          <a:p>
            <a:pPr>
              <a:lnSpc>
                <a:spcPct val="110000"/>
              </a:lnSpc>
            </a:pPr>
            <a:r>
              <a:rPr lang="ru-RU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Открытость</a:t>
            </a:r>
          </a:p>
          <a:p>
            <a:pPr>
              <a:lnSpc>
                <a:spcPct val="110000"/>
              </a:lnSpc>
            </a:pPr>
            <a:r>
              <a:rPr lang="ru-RU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Игривость (гибкость, пластичность)</a:t>
            </a:r>
          </a:p>
          <a:p>
            <a:pPr>
              <a:lnSpc>
                <a:spcPct val="110000"/>
              </a:lnSpc>
            </a:pPr>
            <a:r>
              <a:rPr lang="ru-RU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Музыкальность (эстетика, красота)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2279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5F86CB-0D64-560C-BF13-C51D5BB6CE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91DE16A8-D839-FA52-2580-01E7AB31A5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037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8EB6FBB-ADA5-789C-6F04-8C083C039131}"/>
              </a:ext>
            </a:extLst>
          </p:cNvPr>
          <p:cNvSpPr txBox="1"/>
          <p:nvPr/>
        </p:nvSpPr>
        <p:spPr>
          <a:xfrm>
            <a:off x="832207" y="45206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21F9802-DEA8-87C0-458E-808AA443AF7C}"/>
              </a:ext>
            </a:extLst>
          </p:cNvPr>
          <p:cNvSpPr txBox="1"/>
          <p:nvPr/>
        </p:nvSpPr>
        <p:spPr>
          <a:xfrm>
            <a:off x="832207" y="-84445"/>
            <a:ext cx="1077089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Мантра для                       настройки Себя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BE585E6-8FB6-8CF7-D250-CB94E0E2090B}"/>
              </a:ext>
            </a:extLst>
          </p:cNvPr>
          <p:cNvSpPr txBox="1"/>
          <p:nvPr/>
        </p:nvSpPr>
        <p:spPr>
          <a:xfrm>
            <a:off x="267128" y="1613043"/>
            <a:ext cx="7812588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 Вижу Тебя</a:t>
            </a:r>
          </a:p>
          <a:p>
            <a:endParaRPr lang="ru-RU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 Слышу Тебя</a:t>
            </a:r>
          </a:p>
          <a:p>
            <a:endParaRPr lang="ru-RU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 Чувствую Тебя</a:t>
            </a:r>
          </a:p>
          <a:p>
            <a:endParaRPr lang="ru-RU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 Принимаю Тебя</a:t>
            </a:r>
          </a:p>
          <a:p>
            <a:endParaRPr lang="ru-RU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 Люблю Тебя                     Я Благодарю Тебя</a:t>
            </a:r>
          </a:p>
        </p:txBody>
      </p:sp>
    </p:spTree>
    <p:extLst>
      <p:ext uri="{BB962C8B-B14F-4D97-AF65-F5344CB8AC3E}">
        <p14:creationId xmlns:p14="http://schemas.microsoft.com/office/powerpoint/2010/main" val="882992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3F29BE-3885-E83E-DFA2-24E4DB85CF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59588184-EA5A-D281-AB8F-88A8EEA12E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0780694-D585-AF32-5892-2C8C152D15B3}"/>
              </a:ext>
            </a:extLst>
          </p:cNvPr>
          <p:cNvSpPr txBox="1"/>
          <p:nvPr/>
        </p:nvSpPr>
        <p:spPr>
          <a:xfrm>
            <a:off x="1263721" y="996593"/>
            <a:ext cx="8688404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Только от Тебя зависит будет ли</a:t>
            </a:r>
          </a:p>
          <a:p>
            <a:r>
              <a:rPr lang="ru-RU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Твоя жизнь</a:t>
            </a:r>
          </a:p>
          <a:p>
            <a:r>
              <a:rPr lang="ru-RU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войной</a:t>
            </a:r>
          </a:p>
          <a:p>
            <a:r>
              <a:rPr lang="ru-RU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или ТАНЦЕМ.</a:t>
            </a:r>
          </a:p>
        </p:txBody>
      </p:sp>
    </p:spTree>
    <p:extLst>
      <p:ext uri="{BB962C8B-B14F-4D97-AF65-F5344CB8AC3E}">
        <p14:creationId xmlns:p14="http://schemas.microsoft.com/office/powerpoint/2010/main" val="2046762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F563CC-2F0F-F294-F948-8E0D8F798F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339175AA-9DCC-2F2D-D9E9-9BE5BD4C76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94EE9E1-3C52-BFE2-68FD-84E85B41444B}"/>
              </a:ext>
            </a:extLst>
          </p:cNvPr>
          <p:cNvSpPr txBox="1"/>
          <p:nvPr/>
        </p:nvSpPr>
        <p:spPr>
          <a:xfrm>
            <a:off x="1294544" y="842481"/>
            <a:ext cx="8259697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ШАГ 3 Соединись со своей</a:t>
            </a:r>
          </a:p>
          <a:p>
            <a:r>
              <a:rPr lang="ru-RU" sz="54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   целью</a:t>
            </a:r>
          </a:p>
        </p:txBody>
      </p:sp>
    </p:spTree>
    <p:extLst>
      <p:ext uri="{BB962C8B-B14F-4D97-AF65-F5344CB8AC3E}">
        <p14:creationId xmlns:p14="http://schemas.microsoft.com/office/powerpoint/2010/main" val="226655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F43C30-AD4A-B65F-3360-CB6F44A8A3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4F8CF4E2-1BC8-606C-D7CE-19B6684F87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913453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E9A3C3-76AE-896C-D3E6-F662295440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889119BD-5161-7C14-0056-3C009FB8F7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740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186656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BB0C36-6B3C-DD9F-67B1-FF698EDE02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DBE20E97-40B5-3E26-5EE3-3CF343EC61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49CB370-C791-CE69-4CC8-00266135BC8F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                                                           </a:t>
            </a:r>
            <a:r>
              <a:rPr lang="ru-RU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Основные Цели </a:t>
            </a:r>
            <a:r>
              <a:rPr lang="ru-RU" sz="1800" b="1" dirty="0">
                <a:solidFill>
                  <a:srgbClr val="FF0000"/>
                </a:solidFill>
              </a:rPr>
              <a:t>.</a:t>
            </a:r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9A0519A-E61B-37AA-69FE-C4F155E7A4B5}"/>
              </a:ext>
            </a:extLst>
          </p:cNvPr>
          <p:cNvSpPr txBox="1"/>
          <p:nvPr/>
        </p:nvSpPr>
        <p:spPr>
          <a:xfrm>
            <a:off x="0" y="1974318"/>
            <a:ext cx="12191999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1 . </a:t>
            </a:r>
            <a:r>
              <a:rPr lang="ru-RU" sz="3600" b="1" u="sng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Профессиональная жизнь </a:t>
            </a:r>
            <a:r>
              <a:rPr lang="ru-RU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(цель в будущем , взаимоотношения на работе ,отношение к деньгам /времени и т. д. )</a:t>
            </a:r>
          </a:p>
          <a:p>
            <a:r>
              <a:rPr lang="ru-RU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2 . </a:t>
            </a:r>
            <a:r>
              <a:rPr lang="ru-RU" sz="3600" b="1" u="sng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Личные отношения </a:t>
            </a:r>
            <a:r>
              <a:rPr lang="ru-RU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 семья , близость , отношения , </a:t>
            </a:r>
          </a:p>
          <a:p>
            <a:r>
              <a:rPr lang="ru-RU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дети , друзья и т . д. )</a:t>
            </a:r>
          </a:p>
          <a:p>
            <a:r>
              <a:rPr lang="ru-RU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3 . </a:t>
            </a:r>
            <a:r>
              <a:rPr lang="ru-RU" sz="3600" b="1" u="sng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Отношение к себе </a:t>
            </a:r>
            <a:r>
              <a:rPr lang="ru-RU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 к телу , себе в прошлом , себе в настоящем , себе в будущем , паттернам мышления ,</a:t>
            </a:r>
          </a:p>
          <a:p>
            <a:r>
              <a:rPr lang="ru-RU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«негативным « особенностям личности и т.д. )</a:t>
            </a:r>
          </a:p>
        </p:txBody>
      </p:sp>
    </p:spTree>
    <p:extLst>
      <p:ext uri="{BB962C8B-B14F-4D97-AF65-F5344CB8AC3E}">
        <p14:creationId xmlns:p14="http://schemas.microsoft.com/office/powerpoint/2010/main" val="154292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2E8DDD-2CAE-4AA5-D721-3CB0CBC01D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D6F310C7-60E1-621E-1101-A32F960E1C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7CC7026-C211-577F-879D-F8037D78E920}"/>
              </a:ext>
            </a:extLst>
          </p:cNvPr>
          <p:cNvSpPr txBox="1"/>
          <p:nvPr/>
        </p:nvSpPr>
        <p:spPr>
          <a:xfrm>
            <a:off x="0" y="226031"/>
            <a:ext cx="12191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solidFill>
                  <a:srgbClr val="FF0000"/>
                </a:solidFill>
              </a:rPr>
              <a:t>                Три способа выразить намерение .</a:t>
            </a:r>
            <a:endParaRPr lang="ru-RU" sz="4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871752E-00E5-9370-7F74-FA3A6142EA19}"/>
              </a:ext>
            </a:extLst>
          </p:cNvPr>
          <p:cNvSpPr txBox="1"/>
          <p:nvPr/>
        </p:nvSpPr>
        <p:spPr>
          <a:xfrm>
            <a:off x="0" y="1273996"/>
            <a:ext cx="121920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Вербальное (Словесное ) утверждение </a:t>
            </a:r>
          </a:p>
          <a:p>
            <a:r>
              <a:rPr lang="ru-RU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(положительное ( направленное к </a:t>
            </a:r>
            <a:r>
              <a:rPr lang="ru-RU" sz="3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</a:t>
            </a:r>
            <a:r>
              <a:rPr lang="ru-RU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 ) ,краткое – 5</a:t>
            </a:r>
          </a:p>
          <a:p>
            <a:r>
              <a:rPr lang="ru-RU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слов или меньше , резонирующее .</a:t>
            </a:r>
          </a:p>
          <a:p>
            <a:r>
              <a:rPr lang="ru-RU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2. Визуальный ( Зрительный ) образ</a:t>
            </a:r>
          </a:p>
          <a:p>
            <a:r>
              <a:rPr lang="ru-RU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( цветной , буквальный либо символический )</a:t>
            </a:r>
          </a:p>
          <a:p>
            <a:r>
              <a:rPr lang="ru-RU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3. Соматическая ( Телесная ) модель .</a:t>
            </a:r>
          </a:p>
          <a:p>
            <a:r>
              <a:rPr lang="ru-RU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( поза , жесты , мимика , движения )</a:t>
            </a:r>
          </a:p>
        </p:txBody>
      </p:sp>
    </p:spTree>
    <p:extLst>
      <p:ext uri="{BB962C8B-B14F-4D97-AF65-F5344CB8AC3E}">
        <p14:creationId xmlns:p14="http://schemas.microsoft.com/office/powerpoint/2010/main" val="3117046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FF1913-56C2-BA0A-FCAB-6670E5C2E4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DF2E56F4-BAA4-71DB-1FCF-5CDED4BE683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 flipV="1">
            <a:off x="0" y="-46038"/>
            <a:ext cx="12192000" cy="46038"/>
          </a:xfrm>
        </p:spPr>
        <p:txBody>
          <a:bodyPr>
            <a:normAutofit fontScale="90000"/>
          </a:bodyPr>
          <a:lstStyle/>
          <a:p>
            <a:r>
              <a:rPr lang="ru-RU" sz="5400" dirty="0">
                <a:solidFill>
                  <a:srgbClr val="FF0000"/>
                </a:solidFill>
              </a:rPr>
              <a:t>        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1C66BDAE-1B8A-E38B-E953-17337F99840F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040D6B9-AEDE-6151-20C8-88CF4460663D}"/>
              </a:ext>
            </a:extLst>
          </p:cNvPr>
          <p:cNvSpPr txBox="1"/>
          <p:nvPr/>
        </p:nvSpPr>
        <p:spPr>
          <a:xfrm>
            <a:off x="297951" y="400692"/>
            <a:ext cx="965354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dirty="0">
                <a:solidFill>
                  <a:schemeClr val="bg1"/>
                </a:solidFill>
              </a:rPr>
              <a:t>       </a:t>
            </a:r>
            <a:r>
              <a:rPr lang="ru-RU" sz="5400" dirty="0">
                <a:solidFill>
                  <a:srgbClr val="7030A0"/>
                </a:solidFill>
              </a:rPr>
              <a:t>ШАГ 4 Присоедини Ресурсы </a:t>
            </a:r>
          </a:p>
        </p:txBody>
      </p:sp>
    </p:spTree>
    <p:extLst>
      <p:ext uri="{BB962C8B-B14F-4D97-AF65-F5344CB8AC3E}">
        <p14:creationId xmlns:p14="http://schemas.microsoft.com/office/powerpoint/2010/main" val="1559157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16D18A-4F3F-5285-2CED-AB12923130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8F2DFBE0-740B-46CB-6D67-CFDCCB60D123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3016" y="0"/>
            <a:ext cx="1230501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52C392-A2DF-7C38-7B7C-F4AEB9DE5F6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6891338" cy="2057400"/>
          </a:xfrm>
        </p:spPr>
        <p:txBody>
          <a:bodyPr>
            <a:normAutofit fontScale="90000"/>
          </a:bodyPr>
          <a:lstStyle/>
          <a:p>
            <a:r>
              <a:rPr lang="ru-RU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</a:t>
            </a:r>
            <a:r>
              <a:rPr lang="ru-RU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Архетипные</a:t>
            </a:r>
            <a:r>
              <a:rPr lang="ru-RU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ru-RU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Энергии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D364A4E-4798-4B79-8294-6F55CDB6F4B3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0" y="2057400"/>
            <a:ext cx="12192000" cy="4800600"/>
          </a:xfrm>
        </p:spPr>
        <p:txBody>
          <a:bodyPr>
            <a:normAutofit fontScale="92500" lnSpcReduction="20000"/>
          </a:bodyPr>
          <a:lstStyle/>
          <a:p>
            <a:r>
              <a:rPr lang="ru-RU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. Сила нужна , чтобы достигать </a:t>
            </a:r>
            <a:r>
              <a:rPr lang="ru-RU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целейи</a:t>
            </a:r>
            <a:r>
              <a:rPr lang="ru-RU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устанавливать границы . Сила без </a:t>
            </a:r>
          </a:p>
          <a:p>
            <a:pPr marL="0" indent="0">
              <a:buNone/>
            </a:pPr>
            <a:r>
              <a:rPr lang="ru-RU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принятия и любви превращается в насилие и агрессию .</a:t>
            </a:r>
          </a:p>
          <a:p>
            <a:r>
              <a:rPr lang="ru-RU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. Принятие и любовь нужны для связи с другими , для эмоциональной целостности и для того , чтобы эффективно давать и получать близость , заботу и воспитание . Сострадание : принятие и любовь , без силы превращаются в слабость и зависимость .</a:t>
            </a:r>
          </a:p>
          <a:p>
            <a:r>
              <a:rPr lang="ru-RU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. Юмор ( магия ) необходим , чтобы найти новые точки зрения , быть творческим и гибким . Однако юмор без силы и принятия превращается в цинизм и надуманное шутовство .</a:t>
            </a:r>
          </a:p>
          <a:p>
            <a:r>
              <a:rPr lang="ru-RU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. </a:t>
            </a:r>
            <a:r>
              <a:rPr lang="ru-RU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Благославение</a:t>
            </a:r>
            <a:r>
              <a:rPr lang="ru-RU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нужно , чтобы уверенно двигаться к намеченной цели .Но </a:t>
            </a:r>
            <a:r>
              <a:rPr lang="ru-RU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благославение</a:t>
            </a:r>
            <a:r>
              <a:rPr lang="ru-RU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без силы , любви , и Магии – всего лишь тирания  </a:t>
            </a:r>
          </a:p>
        </p:txBody>
      </p:sp>
    </p:spTree>
    <p:extLst>
      <p:ext uri="{BB962C8B-B14F-4D97-AF65-F5344CB8AC3E}">
        <p14:creationId xmlns:p14="http://schemas.microsoft.com/office/powerpoint/2010/main" val="1018572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37DF15-209C-93BC-958B-FDA8BC84DA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3414FF8-DC95-AE09-1A78-F70B5FF9F2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750553-3438-7FBA-6E67-C224B8B8085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407988"/>
            <a:ext cx="10515600" cy="1325562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Batang" panose="02030600000101010101" pitchFamily="18" charset="-127"/>
              </a:rPr>
              <a:t>Использование основных архетипических энергий для создания и поддержания желаемого состояния </a:t>
            </a:r>
            <a:endParaRPr lang="ru-RU" sz="3600" b="1" dirty="0">
              <a:solidFill>
                <a:schemeClr val="accent1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anose="020B0502040204020203" pitchFamily="34" charset="0"/>
            </a:endParaRPr>
          </a:p>
        </p:txBody>
      </p:sp>
      <p:sp>
        <p:nvSpPr>
          <p:cNvPr id="9" name="Объект 8">
            <a:extLst>
              <a:ext uri="{FF2B5EF4-FFF2-40B4-BE49-F238E27FC236}">
                <a16:creationId xmlns:a16="http://schemas.microsoft.com/office/drawing/2014/main" id="{99CB9704-1E0C-C345-4F70-62DEF051890B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-1" y="2235200"/>
            <a:ext cx="10901679" cy="4403725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ru-RU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 Light" panose="020F0302020204030204" pitchFamily="34" charset="0"/>
              </a:rPr>
              <a:t>Воин </a:t>
            </a:r>
          </a:p>
          <a:p>
            <a:pPr>
              <a:lnSpc>
                <a:spcPct val="110000"/>
              </a:lnSpc>
            </a:pPr>
            <a:r>
              <a:rPr lang="ru-RU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 Light" panose="020F0302020204030204" pitchFamily="34" charset="0"/>
              </a:rPr>
              <a:t>Любящий</a:t>
            </a:r>
          </a:p>
          <a:p>
            <a:pPr>
              <a:lnSpc>
                <a:spcPct val="110000"/>
              </a:lnSpc>
            </a:pPr>
            <a:r>
              <a:rPr lang="ru-RU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 Light" panose="020F0302020204030204" pitchFamily="34" charset="0"/>
              </a:rPr>
              <a:t>Маг, волшебник</a:t>
            </a:r>
          </a:p>
          <a:p>
            <a:pPr>
              <a:lnSpc>
                <a:spcPct val="110000"/>
              </a:lnSpc>
            </a:pPr>
            <a:r>
              <a:rPr lang="ru-RU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 Light" panose="020F0302020204030204" pitchFamily="34" charset="0"/>
              </a:rPr>
              <a:t>Король/королева</a:t>
            </a:r>
          </a:p>
          <a:p>
            <a:pPr>
              <a:lnSpc>
                <a:spcPct val="110000"/>
              </a:lnSpc>
            </a:pPr>
            <a:r>
              <a:rPr lang="ru-RU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 Light" panose="020F0302020204030204" pitchFamily="34" charset="0"/>
              </a:rPr>
              <a:t>Невинный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2694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C856FE-75F7-FFCD-1AC1-4C6B64449E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755145-0E2E-B0E2-63DF-7B1D0E7202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202858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Batang" panose="02030600000101010101" pitchFamily="18" charset="-127"/>
              </a:rPr>
              <a:t>Создание и поддержание миксов архетипических энергий внутри желаемых состояний </a:t>
            </a:r>
            <a:endParaRPr lang="ru-RU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C0E84980-7BB4-31A7-7066-A5F797FC57AC}"/>
              </a:ext>
            </a:extLst>
          </p:cNvPr>
          <p:cNvSpPr/>
          <p:nvPr/>
        </p:nvSpPr>
        <p:spPr>
          <a:xfrm>
            <a:off x="5628640" y="1645088"/>
            <a:ext cx="1148080" cy="1052512"/>
          </a:xfrm>
          <a:prstGeom prst="ellipse">
            <a:avLst/>
          </a:prstGeom>
          <a:solidFill>
            <a:schemeClr val="accent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id="{825FB5CD-D683-A619-BD3D-99E33E63DA9A}"/>
              </a:ext>
            </a:extLst>
          </p:cNvPr>
          <p:cNvSpPr/>
          <p:nvPr/>
        </p:nvSpPr>
        <p:spPr>
          <a:xfrm>
            <a:off x="3738876" y="3325417"/>
            <a:ext cx="1148080" cy="1052512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id="{89FCEA58-517F-BFF3-A2AB-EB124E1E0B85}"/>
              </a:ext>
            </a:extLst>
          </p:cNvPr>
          <p:cNvSpPr/>
          <p:nvPr/>
        </p:nvSpPr>
        <p:spPr>
          <a:xfrm>
            <a:off x="7518404" y="3325417"/>
            <a:ext cx="1148080" cy="105251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Овал 18">
            <a:extLst>
              <a:ext uri="{FF2B5EF4-FFF2-40B4-BE49-F238E27FC236}">
                <a16:creationId xmlns:a16="http://schemas.microsoft.com/office/drawing/2014/main" id="{11DCCCBA-9842-EDD8-579C-A25781AC6D2C}"/>
              </a:ext>
            </a:extLst>
          </p:cNvPr>
          <p:cNvSpPr/>
          <p:nvPr/>
        </p:nvSpPr>
        <p:spPr>
          <a:xfrm>
            <a:off x="5628640" y="3325417"/>
            <a:ext cx="1148080" cy="1052512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id="{B776CFDD-A7FE-AF8D-7BD8-6BB25B275A98}"/>
              </a:ext>
            </a:extLst>
          </p:cNvPr>
          <p:cNvSpPr/>
          <p:nvPr/>
        </p:nvSpPr>
        <p:spPr>
          <a:xfrm>
            <a:off x="4267201" y="4958957"/>
            <a:ext cx="1148080" cy="105251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Овал 22">
            <a:extLst>
              <a:ext uri="{FF2B5EF4-FFF2-40B4-BE49-F238E27FC236}">
                <a16:creationId xmlns:a16="http://schemas.microsoft.com/office/drawing/2014/main" id="{46E0C759-7595-E2C9-F62C-FCF3C20A7670}"/>
              </a:ext>
            </a:extLst>
          </p:cNvPr>
          <p:cNvSpPr/>
          <p:nvPr/>
        </p:nvSpPr>
        <p:spPr>
          <a:xfrm>
            <a:off x="6776720" y="4958957"/>
            <a:ext cx="1148080" cy="1052512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трелка: влево-вправо 23">
            <a:extLst>
              <a:ext uri="{FF2B5EF4-FFF2-40B4-BE49-F238E27FC236}">
                <a16:creationId xmlns:a16="http://schemas.microsoft.com/office/drawing/2014/main" id="{17727CAE-C2AB-AF96-0B32-03BBE868ECE6}"/>
              </a:ext>
            </a:extLst>
          </p:cNvPr>
          <p:cNvSpPr/>
          <p:nvPr/>
        </p:nvSpPr>
        <p:spPr>
          <a:xfrm>
            <a:off x="4988558" y="3772299"/>
            <a:ext cx="538480" cy="217090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Стрелка: влево-вправо 25">
            <a:extLst>
              <a:ext uri="{FF2B5EF4-FFF2-40B4-BE49-F238E27FC236}">
                <a16:creationId xmlns:a16="http://schemas.microsoft.com/office/drawing/2014/main" id="{44E731EE-63AC-1AD8-7763-1B60843940A4}"/>
              </a:ext>
            </a:extLst>
          </p:cNvPr>
          <p:cNvSpPr/>
          <p:nvPr/>
        </p:nvSpPr>
        <p:spPr>
          <a:xfrm>
            <a:off x="6878322" y="3772299"/>
            <a:ext cx="538480" cy="217090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Стрелка: влево-вправо 27">
            <a:extLst>
              <a:ext uri="{FF2B5EF4-FFF2-40B4-BE49-F238E27FC236}">
                <a16:creationId xmlns:a16="http://schemas.microsoft.com/office/drawing/2014/main" id="{2C890211-6388-014F-E2CB-E106007920C2}"/>
              </a:ext>
            </a:extLst>
          </p:cNvPr>
          <p:cNvSpPr/>
          <p:nvPr/>
        </p:nvSpPr>
        <p:spPr>
          <a:xfrm rot="7864586">
            <a:off x="5309294" y="4581329"/>
            <a:ext cx="538480" cy="217090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Стрелка: влево-вправо 29">
            <a:extLst>
              <a:ext uri="{FF2B5EF4-FFF2-40B4-BE49-F238E27FC236}">
                <a16:creationId xmlns:a16="http://schemas.microsoft.com/office/drawing/2014/main" id="{B2DD6D52-ECBF-CE30-1212-CBA82E8D553C}"/>
              </a:ext>
            </a:extLst>
          </p:cNvPr>
          <p:cNvSpPr/>
          <p:nvPr/>
        </p:nvSpPr>
        <p:spPr>
          <a:xfrm rot="2362191">
            <a:off x="6507480" y="4581329"/>
            <a:ext cx="538480" cy="217090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Стрелка: влево-вправо 31">
            <a:extLst>
              <a:ext uri="{FF2B5EF4-FFF2-40B4-BE49-F238E27FC236}">
                <a16:creationId xmlns:a16="http://schemas.microsoft.com/office/drawing/2014/main" id="{6D3098F6-D3D1-0025-49CD-82D8311B9026}"/>
              </a:ext>
            </a:extLst>
          </p:cNvPr>
          <p:cNvSpPr/>
          <p:nvPr/>
        </p:nvSpPr>
        <p:spPr>
          <a:xfrm rot="5400000">
            <a:off x="5935305" y="2858295"/>
            <a:ext cx="538480" cy="217090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A3476B9-A508-2780-E288-1430B505CC87}"/>
              </a:ext>
            </a:extLst>
          </p:cNvPr>
          <p:cNvSpPr txBox="1"/>
          <p:nvPr/>
        </p:nvSpPr>
        <p:spPr>
          <a:xfrm>
            <a:off x="6878322" y="1832629"/>
            <a:ext cx="1493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accent5">
                    <a:lumMod val="50000"/>
                  </a:schemeClr>
                </a:solidFill>
                <a:latin typeface="Bahnschrift Condensed" panose="020B0502040204020203" pitchFamily="34" charset="0"/>
              </a:rPr>
              <a:t>Воин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D4E2063-A7F1-703D-D8EF-5DB59356130D}"/>
              </a:ext>
            </a:extLst>
          </p:cNvPr>
          <p:cNvSpPr txBox="1"/>
          <p:nvPr/>
        </p:nvSpPr>
        <p:spPr>
          <a:xfrm>
            <a:off x="8768086" y="3622003"/>
            <a:ext cx="1493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Любящий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D7D258C-C7AD-35DA-7C16-7EF8C76B8892}"/>
              </a:ext>
            </a:extLst>
          </p:cNvPr>
          <p:cNvSpPr txBox="1"/>
          <p:nvPr/>
        </p:nvSpPr>
        <p:spPr>
          <a:xfrm>
            <a:off x="8117492" y="5488249"/>
            <a:ext cx="22355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7030A0"/>
                </a:solidFill>
                <a:latin typeface="Bahnschrift Condensed" panose="020B0502040204020203" pitchFamily="34" charset="0"/>
              </a:rPr>
              <a:t>Маг волшебник, 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7105F79-5B7A-B9BC-8B39-05BAF7908C89}"/>
              </a:ext>
            </a:extLst>
          </p:cNvPr>
          <p:cNvSpPr txBox="1"/>
          <p:nvPr/>
        </p:nvSpPr>
        <p:spPr>
          <a:xfrm>
            <a:off x="1838960" y="5488249"/>
            <a:ext cx="22355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FFFF00"/>
                </a:solidFill>
                <a:latin typeface="Bahnschrift Condensed" panose="020B0502040204020203" pitchFamily="34" charset="0"/>
              </a:rPr>
              <a:t>Король/королева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C96B965-D15E-CD51-43A0-BD840321F4C0}"/>
              </a:ext>
            </a:extLst>
          </p:cNvPr>
          <p:cNvSpPr txBox="1"/>
          <p:nvPr/>
        </p:nvSpPr>
        <p:spPr>
          <a:xfrm>
            <a:off x="1838960" y="3510689"/>
            <a:ext cx="19049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92D050"/>
                </a:solidFill>
                <a:latin typeface="Bahnschrift Condensed" panose="020B0502040204020203" pitchFamily="34" charset="0"/>
              </a:rPr>
              <a:t>Невинный</a:t>
            </a:r>
          </a:p>
        </p:txBody>
      </p:sp>
      <p:cxnSp>
        <p:nvCxnSpPr>
          <p:cNvPr id="47" name="Прямая со стрелкой 46">
            <a:extLst>
              <a:ext uri="{FF2B5EF4-FFF2-40B4-BE49-F238E27FC236}">
                <a16:creationId xmlns:a16="http://schemas.microsoft.com/office/drawing/2014/main" id="{3765B7F5-7020-548A-CBB3-AD010FE5FF50}"/>
              </a:ext>
            </a:extLst>
          </p:cNvPr>
          <p:cNvCxnSpPr>
            <a:cxnSpLocks/>
            <a:stCxn id="49" idx="1"/>
          </p:cNvCxnSpPr>
          <p:nvPr/>
        </p:nvCxnSpPr>
        <p:spPr>
          <a:xfrm flipH="1">
            <a:off x="6878322" y="2171344"/>
            <a:ext cx="1889764" cy="1154073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A62F3D30-0E5B-BF00-EA5B-3F2625D5ECC9}"/>
              </a:ext>
            </a:extLst>
          </p:cNvPr>
          <p:cNvSpPr txBox="1"/>
          <p:nvPr/>
        </p:nvSpPr>
        <p:spPr>
          <a:xfrm>
            <a:off x="8768086" y="1694290"/>
            <a:ext cx="22961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accent1">
                    <a:lumMod val="60000"/>
                    <a:lumOff val="40000"/>
                  </a:schemeClr>
                </a:solidFill>
                <a:latin typeface="Bahnschrift Condensed" panose="020B0502040204020203" pitchFamily="34" charset="0"/>
              </a:rPr>
              <a:t>Желаемое состояние</a:t>
            </a:r>
          </a:p>
        </p:txBody>
      </p:sp>
    </p:spTree>
    <p:extLst>
      <p:ext uri="{BB962C8B-B14F-4D97-AF65-F5344CB8AC3E}">
        <p14:creationId xmlns:p14="http://schemas.microsoft.com/office/powerpoint/2010/main" val="1785373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5" grpId="0" animBg="1"/>
      <p:bldP spid="17" grpId="0" animBg="1"/>
      <p:bldP spid="19" grpId="0" animBg="1"/>
      <p:bldP spid="21" grpId="0" animBg="1"/>
      <p:bldP spid="23" grpId="0" animBg="1"/>
      <p:bldP spid="24" grpId="0" animBg="1"/>
      <p:bldP spid="26" grpId="0" animBg="1"/>
      <p:bldP spid="28" grpId="0" animBg="1"/>
      <p:bldP spid="30" grpId="0" animBg="1"/>
      <p:bldP spid="32" grpId="0" animBg="1"/>
      <p:bldP spid="49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C7C70758-7A35-6E14-B61F-67B6EAF878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32556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8826AEC-140E-89F8-B47E-10BEDF51B2F5}"/>
              </a:ext>
            </a:extLst>
          </p:cNvPr>
          <p:cNvSpPr txBox="1"/>
          <p:nvPr/>
        </p:nvSpPr>
        <p:spPr>
          <a:xfrm>
            <a:off x="0" y="534256"/>
            <a:ext cx="12192000" cy="10064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dirty="0">
                <a:solidFill>
                  <a:srgbClr val="FFFF00"/>
                </a:solidFill>
              </a:rPr>
              <a:t>       Создай опору внутри Себя .</a:t>
            </a:r>
          </a:p>
          <a:p>
            <a:r>
              <a:rPr lang="ru-RU" sz="5400" dirty="0">
                <a:solidFill>
                  <a:srgbClr val="FFFF00"/>
                </a:solidFill>
              </a:rPr>
              <a:t>    Стань хранителем Себя и своей</a:t>
            </a:r>
          </a:p>
          <a:p>
            <a:endParaRPr lang="ru-RU" sz="5400" dirty="0">
              <a:solidFill>
                <a:srgbClr val="FFFF00"/>
              </a:solidFill>
            </a:endParaRPr>
          </a:p>
          <a:p>
            <a:endParaRPr lang="ru-RU" sz="5400" dirty="0">
              <a:solidFill>
                <a:srgbClr val="FFFF00"/>
              </a:solidFill>
            </a:endParaRPr>
          </a:p>
          <a:p>
            <a:endParaRPr lang="ru-RU" sz="5400" dirty="0">
              <a:solidFill>
                <a:srgbClr val="FFFF00"/>
              </a:solidFill>
            </a:endParaRPr>
          </a:p>
          <a:p>
            <a:r>
              <a:rPr lang="ru-RU" sz="5400" dirty="0">
                <a:solidFill>
                  <a:srgbClr val="FFFF00"/>
                </a:solidFill>
              </a:rPr>
              <a:t>                                 Жизни</a:t>
            </a:r>
          </a:p>
          <a:p>
            <a:endParaRPr lang="ru-RU" sz="5400" dirty="0"/>
          </a:p>
          <a:p>
            <a:endParaRPr lang="ru-RU" sz="5400" dirty="0"/>
          </a:p>
          <a:p>
            <a:endParaRPr lang="ru-RU" sz="5400" dirty="0"/>
          </a:p>
          <a:p>
            <a:endParaRPr lang="ru-RU" sz="5400" dirty="0"/>
          </a:p>
          <a:p>
            <a:endParaRPr lang="ru-RU" sz="5400" dirty="0"/>
          </a:p>
          <a:p>
            <a:r>
              <a:rPr lang="ru-RU" sz="5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52217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3F2672-087C-01D6-C3B6-C5746D0DED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1AD283EE-B52D-8CA3-60D2-05373FF0BC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A7491F6-3FF1-34E7-A004-3D187BD96E13}"/>
              </a:ext>
            </a:extLst>
          </p:cNvPr>
          <p:cNvSpPr txBox="1"/>
          <p:nvPr/>
        </p:nvSpPr>
        <p:spPr>
          <a:xfrm>
            <a:off x="1839074" y="565079"/>
            <a:ext cx="1035292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Жизнь зависит от того , </a:t>
            </a:r>
          </a:p>
          <a:p>
            <a:r>
              <a:rPr lang="ru-RU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Насколько Вы готовы заботиться</a:t>
            </a:r>
          </a:p>
          <a:p>
            <a:r>
              <a:rPr lang="ru-RU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 своём жизненном пространстве</a:t>
            </a:r>
            <a:r>
              <a:rPr lang="ru-RU" sz="5400" dirty="0">
                <a:solidFill>
                  <a:srgbClr val="FF0000"/>
                </a:solidFill>
              </a:rPr>
              <a:t>.</a:t>
            </a:r>
            <a:r>
              <a:rPr lang="ru-RU" sz="5400" dirty="0">
                <a:solidFill>
                  <a:srgbClr val="00B0F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55408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465767-5FEF-0038-FEC1-EF83FB0C75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2F5F2102-903B-A7F1-C58E-D8FF697144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579088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2CFFEC-549F-D0D5-F344-ADB138C343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281CA3D7-1D7F-23E4-00A9-D2DCF8725F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3E6BF8F-BA0B-9F96-30A8-2FB3E58FC23A}"/>
              </a:ext>
            </a:extLst>
          </p:cNvPr>
          <p:cNvSpPr txBox="1"/>
          <p:nvPr/>
        </p:nvSpPr>
        <p:spPr>
          <a:xfrm>
            <a:off x="1684962" y="0"/>
            <a:ext cx="986319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Создай опору внутри Себя</a:t>
            </a:r>
            <a:endParaRPr lang="ru-RU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Овал 3">
            <a:extLst>
              <a:ext uri="{FF2B5EF4-FFF2-40B4-BE49-F238E27FC236}">
                <a16:creationId xmlns:a16="http://schemas.microsoft.com/office/drawing/2014/main" id="{C471F287-28A2-7E29-767F-BC8A40005A99}"/>
              </a:ext>
            </a:extLst>
          </p:cNvPr>
          <p:cNvSpPr/>
          <p:nvPr/>
        </p:nvSpPr>
        <p:spPr>
          <a:xfrm>
            <a:off x="751840" y="1879600"/>
            <a:ext cx="4518803" cy="4074160"/>
          </a:xfrm>
          <a:prstGeom prst="ellipse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Овал 4">
            <a:extLst>
              <a:ext uri="{FF2B5EF4-FFF2-40B4-BE49-F238E27FC236}">
                <a16:creationId xmlns:a16="http://schemas.microsoft.com/office/drawing/2014/main" id="{BE780786-D038-CAF6-139B-69CA43D72FD9}"/>
              </a:ext>
            </a:extLst>
          </p:cNvPr>
          <p:cNvSpPr/>
          <p:nvPr/>
        </p:nvSpPr>
        <p:spPr>
          <a:xfrm>
            <a:off x="751840" y="2816860"/>
            <a:ext cx="2225040" cy="222504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6" name="Рисунок 5" descr="Ребенок с шариком">
            <a:extLst>
              <a:ext uri="{FF2B5EF4-FFF2-40B4-BE49-F238E27FC236}">
                <a16:creationId xmlns:a16="http://schemas.microsoft.com/office/drawing/2014/main" id="{3CFD1E96-9A41-A42E-F886-6D6BF0643E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422400" y="3296920"/>
            <a:ext cx="914400" cy="914400"/>
          </a:xfrm>
          <a:prstGeom prst="rect">
            <a:avLst/>
          </a:prstGeom>
        </p:spPr>
      </p:pic>
      <p:sp>
        <p:nvSpPr>
          <p:cNvPr id="7" name="Овал 6">
            <a:extLst>
              <a:ext uri="{FF2B5EF4-FFF2-40B4-BE49-F238E27FC236}">
                <a16:creationId xmlns:a16="http://schemas.microsoft.com/office/drawing/2014/main" id="{09456BA6-7BAF-0B8D-1B4F-E3DE6632187E}"/>
              </a:ext>
            </a:extLst>
          </p:cNvPr>
          <p:cNvSpPr/>
          <p:nvPr/>
        </p:nvSpPr>
        <p:spPr>
          <a:xfrm>
            <a:off x="2336800" y="2816860"/>
            <a:ext cx="2524760" cy="222504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8" name="Рисунок 7" descr="Мужчина">
            <a:extLst>
              <a:ext uri="{FF2B5EF4-FFF2-40B4-BE49-F238E27FC236}">
                <a16:creationId xmlns:a16="http://schemas.microsoft.com/office/drawing/2014/main" id="{379C05C4-A21B-AED2-8E6D-36F76AB1FB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088640" y="3423920"/>
            <a:ext cx="1000475" cy="914400"/>
          </a:xfrm>
          <a:prstGeom prst="rect">
            <a:avLst/>
          </a:prstGeom>
        </p:spPr>
      </p:pic>
      <p:pic>
        <p:nvPicPr>
          <p:cNvPr id="9" name="Рисунок 8" descr="Лицо ангела (без заливки)">
            <a:extLst>
              <a:ext uri="{FF2B5EF4-FFF2-40B4-BE49-F238E27FC236}">
                <a16:creationId xmlns:a16="http://schemas.microsoft.com/office/drawing/2014/main" id="{B0AC3529-5382-3D1F-6305-72D37896B81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947920" y="347218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641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1C2103-D386-88CF-4C52-A0CA3FAD36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2BF6B774-3A53-3551-662F-6BF285624E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2F65535-ACC2-BB07-8DC7-5F6D15CDF854}"/>
              </a:ext>
            </a:extLst>
          </p:cNvPr>
          <p:cNvSpPr txBox="1"/>
          <p:nvPr/>
        </p:nvSpPr>
        <p:spPr>
          <a:xfrm>
            <a:off x="1684962" y="0"/>
            <a:ext cx="986319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Создай опору внутри Себя</a:t>
            </a:r>
            <a:endParaRPr lang="ru-RU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1575195-C379-40F8-F407-79DD45A9577F}"/>
              </a:ext>
            </a:extLst>
          </p:cNvPr>
          <p:cNvSpPr txBox="1"/>
          <p:nvPr/>
        </p:nvSpPr>
        <p:spPr>
          <a:xfrm>
            <a:off x="554804" y="1078787"/>
            <a:ext cx="10882082" cy="40318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1.Используй пространственные якоря.</a:t>
            </a:r>
          </a:p>
          <a:p>
            <a: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-Оставь «уязвлённого , раненного себя и шагни назад.</a:t>
            </a:r>
          </a:p>
          <a:p>
            <a: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2.Создай пространство.</a:t>
            </a:r>
          </a:p>
          <a:p>
            <a: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3.Заяви , что то ,что пришло любопытно, в этом есть смысл,</a:t>
            </a:r>
          </a:p>
          <a:p>
            <a: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привет , что Я могу сделать с этим ? Чему я могу научиться?</a:t>
            </a:r>
          </a:p>
          <a:p>
            <a: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4.Центруйся , соедини и настрой все части Себя.</a:t>
            </a:r>
          </a:p>
          <a:p>
            <a: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5.Присоедини необходимые ресурсы.</a:t>
            </a:r>
          </a:p>
          <a:p>
            <a: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6.Окажи поддержку Себе «уязвлённому , раненому».</a:t>
            </a:r>
          </a:p>
        </p:txBody>
      </p:sp>
    </p:spTree>
    <p:extLst>
      <p:ext uri="{BB962C8B-B14F-4D97-AF65-F5344CB8AC3E}">
        <p14:creationId xmlns:p14="http://schemas.microsoft.com/office/powerpoint/2010/main" val="3525123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FD0273-509C-BB79-A1C4-094BC83F91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E03415E4-07D7-9537-4248-5A5DEB93B4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074BF42-103F-8E39-7E3B-6203F9D906C7}"/>
              </a:ext>
            </a:extLst>
          </p:cNvPr>
          <p:cNvSpPr txBox="1"/>
          <p:nvPr/>
        </p:nvSpPr>
        <p:spPr>
          <a:xfrm>
            <a:off x="339047" y="205483"/>
            <a:ext cx="11043729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dirty="0">
                <a:solidFill>
                  <a:schemeClr val="bg1"/>
                </a:solidFill>
              </a:rPr>
              <a:t>ШАГ 5 Создай пространство доверия</a:t>
            </a:r>
          </a:p>
          <a:p>
            <a:r>
              <a:rPr lang="ru-RU" sz="5400">
                <a:solidFill>
                  <a:schemeClr val="bg1"/>
                </a:solidFill>
              </a:rPr>
              <a:t>                   между Собой и …</a:t>
            </a:r>
          </a:p>
        </p:txBody>
      </p:sp>
    </p:spTree>
    <p:extLst>
      <p:ext uri="{BB962C8B-B14F-4D97-AF65-F5344CB8AC3E}">
        <p14:creationId xmlns:p14="http://schemas.microsoft.com/office/powerpoint/2010/main" val="315141055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852B5C-57ED-72F0-E92A-1EBE564C54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B362AD33-CD0B-852F-EA4C-9ACD22FC21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779FF3D-937F-5FE2-9BF3-2472F3E1337D}"/>
              </a:ext>
            </a:extLst>
          </p:cNvPr>
          <p:cNvSpPr txBox="1"/>
          <p:nvPr/>
        </p:nvSpPr>
        <p:spPr>
          <a:xfrm>
            <a:off x="354956" y="-133563"/>
            <a:ext cx="11015260" cy="50167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</a:t>
            </a:r>
            <a:r>
              <a:rPr lang="ru-RU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Мантры настройки для создания пространства</a:t>
            </a:r>
          </a:p>
          <a:p>
            <a:r>
              <a:rPr lang="ru-RU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     </a:t>
            </a:r>
            <a:r>
              <a:rPr lang="ru-RU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доверия</a:t>
            </a:r>
          </a:p>
          <a:p>
            <a:r>
              <a:rPr lang="ru-RU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</a:t>
            </a:r>
            <a:r>
              <a:rPr lang="ru-RU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 Вижу Тебя</a:t>
            </a:r>
          </a:p>
          <a:p>
            <a:r>
              <a:rPr lang="ru-RU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Я Слышу Тебя</a:t>
            </a:r>
          </a:p>
          <a:p>
            <a:r>
              <a:rPr lang="ru-RU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Я Чувствую Тебя</a:t>
            </a:r>
          </a:p>
          <a:p>
            <a:r>
              <a:rPr lang="ru-RU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Я Принимаю Тебя</a:t>
            </a:r>
          </a:p>
          <a:p>
            <a:r>
              <a:rPr lang="ru-RU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Я Люблю Тебя</a:t>
            </a:r>
          </a:p>
          <a:p>
            <a:r>
              <a:rPr lang="ru-RU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Я Благодарю Тебя</a:t>
            </a:r>
          </a:p>
        </p:txBody>
      </p:sp>
    </p:spTree>
    <p:extLst>
      <p:ext uri="{BB962C8B-B14F-4D97-AF65-F5344CB8AC3E}">
        <p14:creationId xmlns:p14="http://schemas.microsoft.com/office/powerpoint/2010/main" val="2610665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CE2B75-4E8D-AF03-09BE-0BBAFEDDDE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0AAFB61A-AE89-3A0B-D955-69BC33FF6A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E32116A-4449-C530-96CF-CC9F353C0EB9}"/>
              </a:ext>
            </a:extLst>
          </p:cNvPr>
          <p:cNvSpPr txBox="1"/>
          <p:nvPr/>
        </p:nvSpPr>
        <p:spPr>
          <a:xfrm>
            <a:off x="0" y="2138907"/>
            <a:ext cx="12191999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600" dirty="0">
                <a:solidFill>
                  <a:schemeClr val="bg1"/>
                </a:solidFill>
              </a:rPr>
              <a:t>1 . Выберите партнёра . Центровка ,намерение , ресурсы .</a:t>
            </a:r>
          </a:p>
          <a:p>
            <a:r>
              <a:rPr lang="ru-RU" sz="3600" dirty="0">
                <a:solidFill>
                  <a:schemeClr val="bg1"/>
                </a:solidFill>
              </a:rPr>
              <a:t>2 . Создайте Поле Коуч ( « пространство между « ) .</a:t>
            </a:r>
          </a:p>
          <a:p>
            <a:r>
              <a:rPr lang="ru-RU" sz="3600" dirty="0">
                <a:solidFill>
                  <a:schemeClr val="bg1"/>
                </a:solidFill>
              </a:rPr>
              <a:t>3 . Позвольте ладоням соприкоснуться ( или представьте это)</a:t>
            </a:r>
          </a:p>
          <a:p>
            <a:r>
              <a:rPr lang="ru-RU" sz="3600" dirty="0">
                <a:solidFill>
                  <a:schemeClr val="bg1"/>
                </a:solidFill>
              </a:rPr>
              <a:t>4 . Начните создавать « Генеративный танец «, удерживая одновременно все позиции восприятия .</a:t>
            </a:r>
          </a:p>
          <a:p>
            <a:r>
              <a:rPr lang="ru-RU" sz="3600" dirty="0">
                <a:solidFill>
                  <a:schemeClr val="bg1"/>
                </a:solidFill>
              </a:rPr>
              <a:t>5 .Сделайте это с закрытыми глазами .</a:t>
            </a:r>
          </a:p>
          <a:p>
            <a:r>
              <a:rPr lang="ru-RU" sz="3600" dirty="0">
                <a:solidFill>
                  <a:schemeClr val="bg1"/>
                </a:solidFill>
              </a:rPr>
              <a:t>6 . Сделайте это не прикасаясь к партнёру ( просто ощущая его « энергию « </a:t>
            </a:r>
            <a:r>
              <a:rPr lang="ru-RU" sz="3600" dirty="0"/>
              <a:t>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F1891E4-C921-AA0F-03FA-C443EFBCC046}"/>
              </a:ext>
            </a:extLst>
          </p:cNvPr>
          <p:cNvSpPr txBox="1"/>
          <p:nvPr/>
        </p:nvSpPr>
        <p:spPr>
          <a:xfrm>
            <a:off x="0" y="708917"/>
            <a:ext cx="12192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Стратегия доверительной </a:t>
            </a:r>
          </a:p>
          <a:p>
            <a:r>
              <a:rPr lang="ru-RU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Коммуникации.Пространство</a:t>
            </a:r>
            <a:r>
              <a:rPr lang="ru-RU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« между»</a:t>
            </a:r>
          </a:p>
        </p:txBody>
      </p:sp>
    </p:spTree>
    <p:extLst>
      <p:ext uri="{BB962C8B-B14F-4D97-AF65-F5344CB8AC3E}">
        <p14:creationId xmlns:p14="http://schemas.microsoft.com/office/powerpoint/2010/main" val="3753890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7C3EB7-3FEA-C7A1-DFB9-76BEBDB3BD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D5B72721-2BEA-E32C-1E71-CF0E4BFFB2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917407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F5AEDE-0765-7EE6-A46A-9C0DE37AF4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B0D2B3D5-762E-FD11-A0A9-0992E87B0C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5D793F2-6CA3-62D8-39F1-97E929FA0274}"/>
              </a:ext>
            </a:extLst>
          </p:cNvPr>
          <p:cNvSpPr txBox="1"/>
          <p:nvPr/>
        </p:nvSpPr>
        <p:spPr>
          <a:xfrm>
            <a:off x="657546" y="452063"/>
            <a:ext cx="10745377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ШАГ6 Найди и сформируй свой</a:t>
            </a:r>
          </a:p>
          <a:p>
            <a:r>
              <a:rPr lang="ru-RU" sz="60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Уникальный ритм практики</a:t>
            </a:r>
          </a:p>
          <a:p>
            <a:r>
              <a:rPr lang="ru-RU" sz="60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и жизни</a:t>
            </a:r>
          </a:p>
        </p:txBody>
      </p:sp>
    </p:spTree>
    <p:extLst>
      <p:ext uri="{BB962C8B-B14F-4D97-AF65-F5344CB8AC3E}">
        <p14:creationId xmlns:p14="http://schemas.microsoft.com/office/powerpoint/2010/main" val="2145474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C28CD5-48D0-4039-2BAF-84AEC8BD92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505B4192-F241-EB30-9B2A-E2C3A36DD2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477198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A0CB2D-C544-7764-CCF7-69CF5F5B01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F743E75-58E3-0C35-5400-859B0CD22D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140485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D41D447-ACD9-40CF-AC34-7375E9E3DA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6251" y="0"/>
            <a:ext cx="4559498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A0807C3-908B-E667-272C-6EA8423F5AD7}"/>
              </a:ext>
            </a:extLst>
          </p:cNvPr>
          <p:cNvSpPr txBox="1"/>
          <p:nvPr/>
        </p:nvSpPr>
        <p:spPr>
          <a:xfrm>
            <a:off x="8455631" y="308225"/>
            <a:ext cx="3736369" cy="72943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Телефон мобильный</a:t>
            </a:r>
          </a:p>
          <a:p>
            <a:r>
              <a:rPr 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+375 296328960</a:t>
            </a:r>
          </a:p>
          <a:p>
            <a:r>
              <a:rPr 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(в 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WhatsApp </a:t>
            </a:r>
            <a:r>
              <a:rPr 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</a:t>
            </a:r>
          </a:p>
          <a:p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Telegram )</a:t>
            </a:r>
          </a:p>
          <a:p>
            <a:r>
              <a:rPr 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Instagram :</a:t>
            </a:r>
          </a:p>
          <a:p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Igor</a:t>
            </a:r>
            <a:r>
              <a:rPr 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r>
              <a:rPr lang="ru-RU"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dluzhneuski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Facebook :</a:t>
            </a:r>
          </a:p>
          <a:p>
            <a:r>
              <a:rPr 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Игорь Длужневский</a:t>
            </a:r>
          </a:p>
          <a:p>
            <a:r>
              <a:rPr 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связи . Будем</a:t>
            </a:r>
          </a:p>
          <a:p>
            <a:r>
              <a:rPr 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Дружить.</a:t>
            </a:r>
          </a:p>
          <a:p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26374927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F4E5AC-6079-9757-2641-D98149AC34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A53764EF-93FE-1EDE-35EF-3F6FD2D550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8E0F26D-9EC7-CA4E-65D3-70769FDEFB4D}"/>
              </a:ext>
            </a:extLst>
          </p:cNvPr>
          <p:cNvSpPr txBox="1"/>
          <p:nvPr/>
        </p:nvSpPr>
        <p:spPr>
          <a:xfrm>
            <a:off x="554804" y="3000054"/>
            <a:ext cx="1074031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Жизнь- как хаос ,» дым» , сон…</a:t>
            </a:r>
          </a:p>
        </p:txBody>
      </p:sp>
    </p:spTree>
    <p:extLst>
      <p:ext uri="{BB962C8B-B14F-4D97-AF65-F5344CB8AC3E}">
        <p14:creationId xmlns:p14="http://schemas.microsoft.com/office/powerpoint/2010/main" val="3760547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1B13FF-EF87-D290-D7E9-019B30E840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1D464411-F891-018C-185D-ED1A1E289B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FCF3417-999F-F748-1464-B9CD7AACC21D}"/>
              </a:ext>
            </a:extLst>
          </p:cNvPr>
          <p:cNvSpPr txBox="1"/>
          <p:nvPr/>
        </p:nvSpPr>
        <p:spPr>
          <a:xfrm>
            <a:off x="195209" y="3524036"/>
            <a:ext cx="1022837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Жизнь-как </a:t>
            </a:r>
            <a:r>
              <a:rPr lang="ru-RU" sz="6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работа,которую</a:t>
            </a:r>
            <a:r>
              <a:rPr lang="ru-RU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не</a:t>
            </a:r>
          </a:p>
          <a:p>
            <a:r>
              <a:rPr lang="ru-RU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переделаешь «никогда»…</a:t>
            </a:r>
          </a:p>
        </p:txBody>
      </p:sp>
    </p:spTree>
    <p:extLst>
      <p:ext uri="{BB962C8B-B14F-4D97-AF65-F5344CB8AC3E}">
        <p14:creationId xmlns:p14="http://schemas.microsoft.com/office/powerpoint/2010/main" val="3500014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8C5975-8332-CDC2-435D-E57AC465F9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08A809FC-FB51-972F-20F4-CD63E55E55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2E4CB56-8560-D2B8-E8DD-8CDFBE050AD9}"/>
              </a:ext>
            </a:extLst>
          </p:cNvPr>
          <p:cNvSpPr txBox="1"/>
          <p:nvPr/>
        </p:nvSpPr>
        <p:spPr>
          <a:xfrm>
            <a:off x="297951" y="3513762"/>
            <a:ext cx="1224245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Жизнь- как война с собой ,другими,</a:t>
            </a:r>
          </a:p>
          <a:p>
            <a:r>
              <a:rPr lang="ru-RU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Миром.</a:t>
            </a:r>
          </a:p>
        </p:txBody>
      </p:sp>
    </p:spTree>
    <p:extLst>
      <p:ext uri="{BB962C8B-B14F-4D97-AF65-F5344CB8AC3E}">
        <p14:creationId xmlns:p14="http://schemas.microsoft.com/office/powerpoint/2010/main" val="657354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85B87C-2804-C9DC-F32E-D7AB86B8AF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35E1E2EC-FD75-D7AF-C2C2-EBD01EAB04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BBF0CD5-9752-87C0-61E7-B01BE835FDDB}"/>
              </a:ext>
            </a:extLst>
          </p:cNvPr>
          <p:cNvSpPr txBox="1"/>
          <p:nvPr/>
        </p:nvSpPr>
        <p:spPr>
          <a:xfrm>
            <a:off x="246580" y="3595955"/>
            <a:ext cx="975837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Жизнь-как Путешествие и </a:t>
            </a:r>
          </a:p>
          <a:p>
            <a:r>
              <a:rPr lang="ru-RU" sz="6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Удивительное Приключение</a:t>
            </a:r>
          </a:p>
        </p:txBody>
      </p:sp>
    </p:spTree>
    <p:extLst>
      <p:ext uri="{BB962C8B-B14F-4D97-AF65-F5344CB8AC3E}">
        <p14:creationId xmlns:p14="http://schemas.microsoft.com/office/powerpoint/2010/main" val="1683343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781375-13A0-39BE-0876-7F5DE8249C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7A3E0947-33DE-2D67-ED76-5A052EF4EE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D84F4A8-BB29-B320-2C7D-F8E5D9E2515C}"/>
              </a:ext>
            </a:extLst>
          </p:cNvPr>
          <p:cNvSpPr txBox="1"/>
          <p:nvPr/>
        </p:nvSpPr>
        <p:spPr>
          <a:xfrm>
            <a:off x="410966" y="246580"/>
            <a:ext cx="11577272" cy="62786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Мантра отношения к происходящему</a:t>
            </a:r>
          </a:p>
          <a:p>
            <a:r>
              <a:rPr lang="ru-RU" sz="54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Вокруг Тебя и внутри                     Тебя</a:t>
            </a:r>
          </a:p>
          <a:p>
            <a:r>
              <a:rPr lang="ru-RU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r>
              <a:rPr lang="ru-RU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Любопытно</a:t>
            </a:r>
          </a:p>
          <a:p>
            <a:r>
              <a:rPr lang="ru-RU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r>
              <a:rPr lang="ru-RU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этом есть смысл</a:t>
            </a:r>
          </a:p>
          <a:p>
            <a:r>
              <a:rPr lang="ru-RU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r>
              <a:rPr lang="ru-RU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Привет</a:t>
            </a:r>
          </a:p>
          <a:p>
            <a:r>
              <a:rPr lang="ru-RU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r>
              <a:rPr lang="ru-RU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Что Я могу сделать прямо сейчас ?</a:t>
            </a:r>
          </a:p>
          <a:p>
            <a:r>
              <a:rPr lang="ru-RU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Чему Я могу научиться?</a:t>
            </a:r>
            <a:endParaRPr lang="ru-RU" sz="5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13817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</TotalTime>
  <Words>1852</Words>
  <Application>Microsoft Office PowerPoint</Application>
  <PresentationFormat>Широкоэкранный</PresentationFormat>
  <Paragraphs>268</Paragraphs>
  <Slides>49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49</vt:i4>
      </vt:variant>
    </vt:vector>
  </HeadingPairs>
  <TitlesOfParts>
    <vt:vector size="56" baseType="lpstr">
      <vt:lpstr>Batang</vt:lpstr>
      <vt:lpstr>Arial</vt:lpstr>
      <vt:lpstr>Bahnschrift</vt:lpstr>
      <vt:lpstr>Bahnschrift Condensed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Принципы создания генеративного (порождающего) «Я»</vt:lpstr>
      <vt:lpstr>Системный подход</vt:lpstr>
      <vt:lpstr>Презентация PowerPoint</vt:lpstr>
      <vt:lpstr>      Основные пресуппозиции     для создания и поддержки         Желаемых Состояний</vt:lpstr>
      <vt:lpstr>      Основные пресуппозиции     для создания и поддержки         Желаемых Состояний</vt:lpstr>
      <vt:lpstr>        Что такое : желаемое                  состояние.          </vt:lpstr>
      <vt:lpstr>           Примеры Желаемых                   Состояний .         </vt:lpstr>
      <vt:lpstr>   Базовые Конечные            Данности .</vt:lpstr>
      <vt:lpstr> Создание Желаемого Состояния :настройка                                    Разума-Тела.  </vt:lpstr>
      <vt:lpstr>Презентация PowerPoint</vt:lpstr>
      <vt:lpstr>Презентация PowerPoint</vt:lpstr>
      <vt:lpstr>Презентация PowerPoint</vt:lpstr>
      <vt:lpstr>Презентация PowerPoint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Упражнение  «Соматический микшер»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   </vt:lpstr>
      <vt:lpstr>                                    Архетипные                Энергии</vt:lpstr>
      <vt:lpstr>Использование основных архетипических энергий для создания и поддержания желаемого состояния </vt:lpstr>
      <vt:lpstr>Создание и поддержание миксов архетипических энергий внутри желаемых состояний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Игорь Длужневский</dc:creator>
  <cp:lastModifiedBy>Игорь Длужневский</cp:lastModifiedBy>
  <cp:revision>1</cp:revision>
  <dcterms:created xsi:type="dcterms:W3CDTF">2025-09-13T12:59:18Z</dcterms:created>
  <dcterms:modified xsi:type="dcterms:W3CDTF">2025-09-13T14:53:23Z</dcterms:modified>
</cp:coreProperties>
</file>